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8" r:id="rId2"/>
    <p:sldMasterId id="2147483781" r:id="rId3"/>
  </p:sldMasterIdLst>
  <p:notesMasterIdLst>
    <p:notesMasterId r:id="rId43"/>
  </p:notesMasterIdLst>
  <p:sldIdLst>
    <p:sldId id="266" r:id="rId4"/>
    <p:sldId id="282" r:id="rId5"/>
    <p:sldId id="283" r:id="rId6"/>
    <p:sldId id="284" r:id="rId7"/>
    <p:sldId id="285" r:id="rId8"/>
    <p:sldId id="258" r:id="rId9"/>
    <p:sldId id="286" r:id="rId10"/>
    <p:sldId id="257" r:id="rId11"/>
    <p:sldId id="267" r:id="rId12"/>
    <p:sldId id="268" r:id="rId13"/>
    <p:sldId id="287" r:id="rId14"/>
    <p:sldId id="260" r:id="rId15"/>
    <p:sldId id="272" r:id="rId16"/>
    <p:sldId id="305" r:id="rId17"/>
    <p:sldId id="288" r:id="rId18"/>
    <p:sldId id="306" r:id="rId19"/>
    <p:sldId id="295" r:id="rId20"/>
    <p:sldId id="307" r:id="rId21"/>
    <p:sldId id="269" r:id="rId22"/>
    <p:sldId id="297" r:id="rId23"/>
    <p:sldId id="300" r:id="rId24"/>
    <p:sldId id="299" r:id="rId25"/>
    <p:sldId id="262" r:id="rId26"/>
    <p:sldId id="301" r:id="rId27"/>
    <p:sldId id="263" r:id="rId28"/>
    <p:sldId id="302" r:id="rId29"/>
    <p:sldId id="308" r:id="rId30"/>
    <p:sldId id="276" r:id="rId31"/>
    <p:sldId id="277" r:id="rId32"/>
    <p:sldId id="310" r:id="rId33"/>
    <p:sldId id="271" r:id="rId34"/>
    <p:sldId id="264" r:id="rId35"/>
    <p:sldId id="278" r:id="rId36"/>
    <p:sldId id="303" r:id="rId37"/>
    <p:sldId id="311" r:id="rId38"/>
    <p:sldId id="314" r:id="rId39"/>
    <p:sldId id="313" r:id="rId40"/>
    <p:sldId id="280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59095-0E5C-4EDD-920D-3D143AE4CDF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7D59B-5530-4869-BF38-C422939C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B10E0-E551-47D8-8E7C-C9357A9A8D0D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C7370-0DC1-413A-ADCF-AE49206A0148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617BC-AC71-4FFC-8505-056CC215642B}" type="slidenum">
              <a:rPr lang="en-US"/>
              <a:pPr/>
              <a:t>22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6C67B-DB4A-4F17-B3DC-CAF479578B59}" type="slidenum">
              <a:rPr lang="en-US"/>
              <a:pPr/>
              <a:t>27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D49FC-777E-4AF3-9680-8D3A4E9A331A}" type="slidenum">
              <a:rPr lang="en-US"/>
              <a:pPr/>
              <a:t>28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C9633-58B5-474E-85AA-7C61A6FE619D}" type="slidenum">
              <a:rPr lang="en-US"/>
              <a:pPr/>
              <a:t>29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F241B-5621-4430-A4AE-F2F325AD4D63}" type="slidenum">
              <a:rPr lang="en-US"/>
              <a:pPr/>
              <a:t>30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6EEC2-5773-47B9-8261-49AAB431AAC4}" type="slidenum">
              <a:rPr lang="en-US"/>
              <a:pPr/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DF249-F1FB-45EC-8659-17676DD63469}" type="slidenum">
              <a:rPr lang="en-US"/>
              <a:pPr/>
              <a:t>33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BBB31-26EA-4F91-A5BA-454706899299}" type="slidenum">
              <a:rPr lang="en-US"/>
              <a:pPr/>
              <a:t>34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232E9-4467-41FC-81A4-785877FE7810}" type="slidenum">
              <a:rPr lang="en-US"/>
              <a:pPr/>
              <a:t>35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835F-2503-4241-A323-3AFA805C8838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3A94-0D51-4C4A-9EBF-5C531613BCA3}" type="slidenum">
              <a:rPr lang="en-US"/>
              <a:pPr/>
              <a:t>37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72A41-D564-481E-92B5-8977170833B5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434D2-9CC8-4FAF-A82B-9A34DA396AA2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AE2F3-ADD3-4524-99BB-6CDC3A366042}" type="slidenum">
              <a:rPr lang="en-US"/>
              <a:pPr/>
              <a:t>14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2FA36-5F93-4D3C-BECD-232595312291}" type="slidenum">
              <a:rPr lang="en-US"/>
              <a:pPr/>
              <a:t>16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87F22-A411-4907-9333-5521B1DD6951}" type="slidenum">
              <a:rPr lang="en-US"/>
              <a:pPr/>
              <a:t>18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CE1BA-D576-4AF8-8F4A-0B51909441E5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307AC-DD2A-4261-B998-87DC31BEB8AC}" type="slidenum">
              <a:rPr lang="en-US"/>
              <a:pPr/>
              <a:t>20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E68723B-35E5-470B-9FA1-18A374A53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8EF196E9-F182-42F7-B332-AAA519E1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9F1-1660-4F23-9A6D-ADDEF743E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9F1-1660-4F23-9A6D-ADDEF743E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CB1858-DAD2-440F-977C-F88443134C73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DFD00A-28F7-4A77-BEE3-2963A9AB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Personality Disorders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mtClean="0"/>
              <a:t>Long-standing patterns of thought, behavior, and emotions that are maladaptive for the individual or for people around him or her. </a:t>
            </a:r>
          </a:p>
        </p:txBody>
      </p:sp>
      <p:pic>
        <p:nvPicPr>
          <p:cNvPr id="4" name="Picture 7" descr="C:\Documents and Settings\Lindsay E. Ayearst\My Documents\My Pictures\PD Pics\the scr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22346"/>
            <a:ext cx="2438400" cy="3129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>
          <a:xfrm>
            <a:off x="704850" y="414338"/>
            <a:ext cx="7924800" cy="971550"/>
          </a:xfrm>
        </p:spPr>
        <p:txBody>
          <a:bodyPr/>
          <a:lstStyle/>
          <a:p>
            <a:pPr eaLnBrk="1" hangingPunct="1"/>
            <a:r>
              <a:rPr lang="en-US" sz="2800" smtClean="0"/>
              <a:t>Cluster A:  The Odd-Eccentric Personality Disorders</a:t>
            </a: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323850" y="1354138"/>
            <a:ext cx="3659188" cy="167798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Paranoid personality disorder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Chronic and pervasive mistrust and suspicion of other people that is unwarranted and maladaptive.</a:t>
            </a:r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2468563" y="2832100"/>
            <a:ext cx="3562350" cy="16208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Schizoid personality disorder</a:t>
            </a:r>
            <a:r>
              <a:rPr lang="en-US">
                <a:latin typeface="Arial" pitchFamily="34" charset="0"/>
              </a:rPr>
              <a:t> Chronic lack of interest in and avoidance of interpersonal relationships, emotional coldness toward others.</a:t>
            </a:r>
          </a:p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85031" name="Rectangle 7"/>
          <p:cNvSpPr>
            <a:spLocks noChangeArrowheads="1"/>
          </p:cNvSpPr>
          <p:nvPr/>
        </p:nvSpPr>
        <p:spPr bwMode="auto">
          <a:xfrm>
            <a:off x="5164138" y="4011613"/>
            <a:ext cx="3792537" cy="1724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Schizotypal personality disorder</a:t>
            </a:r>
            <a:r>
              <a:rPr lang="en-US">
                <a:solidFill>
                  <a:schemeClr val="bg1"/>
                </a:solidFill>
                <a:latin typeface="Arial" pitchFamily="34" charset="0"/>
              </a:rPr>
              <a:t> Chronic pattern of inhibited or inappropriate emotion and social behavior, aberrant cognitions,  disorganized speech.</a:t>
            </a:r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385033" name="Line 9"/>
          <p:cNvSpPr>
            <a:spLocks noChangeShapeType="1"/>
          </p:cNvSpPr>
          <p:nvPr/>
        </p:nvSpPr>
        <p:spPr bwMode="auto">
          <a:xfrm>
            <a:off x="895350" y="5829300"/>
            <a:ext cx="7505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2419350" y="5886450"/>
            <a:ext cx="3867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Relationship to Schizophrenia</a:t>
            </a:r>
          </a:p>
        </p:txBody>
      </p:sp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0" y="5829300"/>
            <a:ext cx="1238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Weak</a:t>
            </a:r>
          </a:p>
        </p:txBody>
      </p:sp>
      <p:sp>
        <p:nvSpPr>
          <p:cNvPr id="385037" name="Text Box 13"/>
          <p:cNvSpPr txBox="1">
            <a:spLocks noChangeArrowheads="1"/>
          </p:cNvSpPr>
          <p:nvPr/>
        </p:nvSpPr>
        <p:spPr bwMode="auto">
          <a:xfrm>
            <a:off x="7753350" y="5829300"/>
            <a:ext cx="1333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Strong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animBg="1" autoUpdateAnimBg="0"/>
      <p:bldP spid="385030" grpId="0" animBg="1" autoUpdateAnimBg="0"/>
      <p:bldP spid="385031" grpId="0" animBg="1" autoUpdateAnimBg="0"/>
      <p:bldP spid="385033" grpId="0" animBg="1"/>
      <p:bldP spid="385035" grpId="0" autoUpdateAnimBg="0"/>
      <p:bldP spid="385036" grpId="0" autoUpdateAnimBg="0"/>
      <p:bldP spid="3850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Cluster A Personality Disorders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Paranoid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“People will eventually hurt me.” “People cannot be trusted.”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Schizoid:</a:t>
            </a:r>
            <a:r>
              <a:rPr lang="en-US" dirty="0"/>
              <a:t> “Why should I be close to people?” “I am my own best friend.”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Schizotypal: </a:t>
            </a:r>
            <a:r>
              <a:rPr lang="en-US" dirty="0"/>
              <a:t>“I am defective.” Relationships are threatening.”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CLUSTER A – Odd Eccentric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143000"/>
            <a:ext cx="4290646" cy="5029200"/>
          </a:xfrm>
        </p:spPr>
        <p:txBody>
          <a:bodyPr>
            <a:noAutofit/>
          </a:bodyPr>
          <a:lstStyle/>
          <a:p>
            <a:pPr algn="just"/>
            <a:endParaRPr lang="en-US" sz="600" dirty="0"/>
          </a:p>
        </p:txBody>
      </p:sp>
      <p:pic>
        <p:nvPicPr>
          <p:cNvPr id="10" name="Picture 9" descr="cluster A.png"/>
          <p:cNvPicPr>
            <a:picLocks noGrp="1" noChangeAspect="1"/>
          </p:cNvPicPr>
          <p:nvPr isPhoto="1"/>
        </p:nvPicPr>
        <p:blipFill>
          <a:blip r:embed="rId2">
            <a:lum/>
          </a:blip>
          <a:srcRect t="15674"/>
          <a:stretch>
            <a:fillRect/>
          </a:stretch>
        </p:blipFill>
        <p:spPr>
          <a:xfrm>
            <a:off x="228600" y="1600199"/>
            <a:ext cx="8534400" cy="508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Schizotypal Personality Disorder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7693025" cy="423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peculiar patterns of thinking and </a:t>
            </a:r>
            <a:r>
              <a:rPr lang="en-US" dirty="0" err="1"/>
              <a:t>behaviour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perceptual and cognitive disturbances</a:t>
            </a:r>
          </a:p>
          <a:p>
            <a:pPr>
              <a:lnSpc>
                <a:spcPct val="90000"/>
              </a:lnSpc>
            </a:pPr>
            <a:r>
              <a:rPr lang="en-US" dirty="0"/>
              <a:t>magical thinking</a:t>
            </a:r>
          </a:p>
          <a:p>
            <a:pPr>
              <a:lnSpc>
                <a:spcPct val="90000"/>
              </a:lnSpc>
            </a:pPr>
            <a:r>
              <a:rPr lang="en-US" dirty="0"/>
              <a:t>not psychotic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perhaps a distant “cousin” of schizophrenia</a:t>
            </a:r>
          </a:p>
        </p:txBody>
      </p:sp>
      <p:pic>
        <p:nvPicPr>
          <p:cNvPr id="25604" name="Picture 1028" descr="C:\Documents and Settings\Lindsay E. Ayearst\My Documents\My Pictures\PD Pics\W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245099"/>
            <a:ext cx="1828800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1029" descr="C:\Documents and Settings\Lindsay E. Ayearst\My Documents\My Pictures\PD Pics\Wonk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170112"/>
            <a:ext cx="1314450" cy="129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1030" descr="C:\Documents and Settings\Lindsay E. Ayearst\My Documents\My Pictures\PD Pics\Wonka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353718"/>
            <a:ext cx="1258888" cy="1782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4000">
                <a:effectLst/>
              </a:rPr>
              <a:t>Schizotypal PD Description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SELF-VIEW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Outsider, defective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VIEW OF OTHERS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Strange, scary, yet desire for social contact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2000" b="1" dirty="0">
              <a:cs typeface="Arial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BELIEFS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i="1" dirty="0">
                <a:cs typeface="Arial" charset="0"/>
              </a:rPr>
              <a:t>Core</a:t>
            </a:r>
            <a:r>
              <a:rPr lang="en-US" sz="2000" b="1" dirty="0">
                <a:cs typeface="Arial" charset="0"/>
              </a:rPr>
              <a:t> beliefs: “I do not fit in”, “I must protect myself from threats”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/>
              <a:t>There are reasons for everything. Things don't happen by chance</a:t>
            </a:r>
            <a:r>
              <a:rPr lang="en-US" sz="2000" dirty="0"/>
              <a:t> </a:t>
            </a:r>
            <a:endParaRPr lang="en-US" sz="2000" b="1" dirty="0">
              <a:cs typeface="Arial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THREAT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 World (don’t understand)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STRATEGY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Social isolation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Retreat into delusional ideas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AFFECT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Anxiety, Depression</a:t>
            </a:r>
          </a:p>
        </p:txBody>
      </p:sp>
      <p:pic>
        <p:nvPicPr>
          <p:cNvPr id="4" name="Picture 1028" descr="C:\Documents and Settings\Lindsay E. Ayearst\My Documents\My Pictures\PD Pics\W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599" y="4343400"/>
            <a:ext cx="2490281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Paranoid personality disorder</a:t>
            </a:r>
          </a:p>
        </p:txBody>
      </p:sp>
      <p:pic>
        <p:nvPicPr>
          <p:cNvPr id="11269" name="Picture 5" descr="C:\Documents and Settings\Owner\Application Data\Microsoft\Media Catalog\paranoid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8791" y="1752600"/>
            <a:ext cx="2293833" cy="2004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A pervasive distrust and suspiciousness of others without sufficient basis</a:t>
            </a:r>
          </a:p>
          <a:p>
            <a:r>
              <a:rPr lang="en-US" sz="2400"/>
              <a:t>Person persistently bears grudges (unforgiving)</a:t>
            </a:r>
          </a:p>
          <a:p>
            <a:r>
              <a:rPr lang="en-US" sz="2400"/>
              <a:t>Person is preoccupied with unjustified doubts about the loyalty of friends</a:t>
            </a:r>
          </a:p>
          <a:p>
            <a:r>
              <a:rPr lang="en-US" sz="2400"/>
              <a:t>Person exhibits feelings of inadequacy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227851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4000">
                <a:effectLst/>
              </a:rPr>
              <a:t>Paranoid PD Description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SELF-VIEW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Vulnerable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VIEW OF OTHERS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Adversaries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BELIEFS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i="1" dirty="0">
                <a:cs typeface="Arial" charset="0"/>
              </a:rPr>
              <a:t>Core</a:t>
            </a:r>
            <a:r>
              <a:rPr lang="en-US" sz="2000" b="1" dirty="0">
                <a:cs typeface="Arial" charset="0"/>
              </a:rPr>
              <a:t> beliefs: The world is threatening and I must protect myself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I can only rely on myself, no one else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THREAT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EVERYONE!!!!!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STRATEGY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Don’t trust anyone, social isolation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AFFECT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Hostile, anxious, </a:t>
            </a:r>
            <a:r>
              <a:rPr lang="en-US" sz="2000" b="1" dirty="0" err="1">
                <a:cs typeface="Arial" charset="0"/>
              </a:rPr>
              <a:t>dysphoric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Schizoid </a:t>
            </a:r>
            <a:r>
              <a:rPr lang="en-US" dirty="0">
                <a:effectLst/>
              </a:rPr>
              <a:t>PD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229600" cy="4530725"/>
          </a:xfrm>
        </p:spPr>
        <p:txBody>
          <a:bodyPr/>
          <a:lstStyle/>
          <a:p>
            <a:r>
              <a:rPr lang="en-US" sz="2400" dirty="0"/>
              <a:t>D – Detached affect</a:t>
            </a:r>
          </a:p>
          <a:p>
            <a:r>
              <a:rPr lang="en-US" sz="2400" dirty="0"/>
              <a:t> I – Indifferent to praise or criticism </a:t>
            </a:r>
          </a:p>
          <a:p>
            <a:r>
              <a:rPr lang="en-US" sz="2400" dirty="0"/>
              <a:t>S – Sexually uninterested </a:t>
            </a:r>
          </a:p>
          <a:p>
            <a:r>
              <a:rPr lang="en-US" sz="2400" dirty="0"/>
              <a:t>T – Tasks done solitarily </a:t>
            </a:r>
          </a:p>
          <a:p>
            <a:r>
              <a:rPr lang="en-US" sz="2400" dirty="0"/>
              <a:t>A – Absence of close friends </a:t>
            </a:r>
          </a:p>
          <a:p>
            <a:r>
              <a:rPr lang="en-US" sz="2400" dirty="0"/>
              <a:t>N – Neither desire nor enjoys close relationship </a:t>
            </a:r>
          </a:p>
          <a:p>
            <a:r>
              <a:rPr lang="en-US" sz="2400" dirty="0"/>
              <a:t>T – Takes pleasure in few activities </a:t>
            </a:r>
          </a:p>
        </p:txBody>
      </p:sp>
      <p:pic>
        <p:nvPicPr>
          <p:cNvPr id="251908" name="Picture 4" descr="al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752600"/>
            <a:ext cx="2590800" cy="36999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39825"/>
          </a:xfrm>
        </p:spPr>
        <p:txBody>
          <a:bodyPr/>
          <a:lstStyle/>
          <a:p>
            <a:r>
              <a:rPr lang="en-US" sz="3600">
                <a:effectLst/>
              </a:rPr>
              <a:t>Schizoid PD Description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SELF-VIEW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dirty="0">
                <a:cs typeface="Arial" charset="0"/>
              </a:rPr>
              <a:t>Different, Empty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VIEW OF OTHERS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dirty="0">
                <a:cs typeface="Arial" charset="0"/>
              </a:rPr>
              <a:t>More trouble than worth, impediment to freedom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BELIEFS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i="1" dirty="0">
                <a:cs typeface="Arial" charset="0"/>
              </a:rPr>
              <a:t>Core</a:t>
            </a:r>
            <a:r>
              <a:rPr lang="en-US" sz="2400" b="1" dirty="0">
                <a:cs typeface="Arial" charset="0"/>
              </a:rPr>
              <a:t> beliefs are </a:t>
            </a:r>
            <a:r>
              <a:rPr lang="en-US" sz="2000" b="1" dirty="0">
                <a:cs typeface="Arial" charset="0"/>
              </a:rPr>
              <a:t>"</a:t>
            </a:r>
            <a:r>
              <a:rPr lang="en-US" sz="2000" b="1" dirty="0"/>
              <a:t>Relationships are problematic</a:t>
            </a:r>
            <a:r>
              <a:rPr lang="en-US" sz="2000" dirty="0"/>
              <a:t> </a:t>
            </a:r>
            <a:r>
              <a:rPr lang="en-US" sz="2000" b="1" dirty="0">
                <a:cs typeface="Arial" charset="0"/>
              </a:rPr>
              <a:t>," "</a:t>
            </a:r>
            <a:r>
              <a:rPr lang="en-US" sz="2000" b="1" dirty="0"/>
              <a:t>Life is less complicated without other people</a:t>
            </a:r>
            <a:r>
              <a:rPr lang="en-US" sz="2000" dirty="0"/>
              <a:t> </a:t>
            </a:r>
            <a:r>
              <a:rPr lang="en-US" sz="2000" b="1" dirty="0">
                <a:cs typeface="Arial" charset="0"/>
              </a:rPr>
              <a:t>”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I need plenty of space</a:t>
            </a:r>
            <a:r>
              <a:rPr lang="en-US" sz="2000" b="1" dirty="0">
                <a:solidFill>
                  <a:srgbClr val="666666"/>
                </a:solidFill>
                <a:effectLst/>
                <a:cs typeface="Arial" charset="0"/>
              </a:rPr>
              <a:t> </a:t>
            </a:r>
            <a:endParaRPr lang="en-US" sz="2000" b="1" dirty="0">
              <a:effectLst/>
              <a:cs typeface="Arial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THREAT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dirty="0">
                <a:cs typeface="Arial" charset="0"/>
              </a:rPr>
              <a:t>Compliance, complications 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STRATEGY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dirty="0" err="1">
                <a:cs typeface="Arial" charset="0"/>
              </a:rPr>
              <a:t>Isoloation</a:t>
            </a:r>
            <a:endParaRPr lang="en-US" sz="2400" b="1" dirty="0">
              <a:cs typeface="Arial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800" b="1" u="sng" dirty="0">
                <a:cs typeface="Arial" charset="0"/>
              </a:rPr>
              <a:t>AFFECT</a:t>
            </a:r>
            <a:r>
              <a:rPr lang="en-US" sz="28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dirty="0">
                <a:cs typeface="Arial" charset="0"/>
              </a:rPr>
              <a:t>Flat (not to be confused with depressed)</a:t>
            </a:r>
            <a:endParaRPr lang="en-US" sz="2400" dirty="0"/>
          </a:p>
        </p:txBody>
      </p:sp>
      <p:pic>
        <p:nvPicPr>
          <p:cNvPr id="4" name="Picture 5" descr="gollu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3733800"/>
            <a:ext cx="2971800" cy="2190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Cluster B:  Dramatic Emotional Personality Disorders</a:t>
            </a:r>
            <a:endParaRPr lang="en-US" b="0" smtClean="0"/>
          </a:p>
        </p:txBody>
      </p:sp>
      <p:graphicFrame>
        <p:nvGraphicFramePr>
          <p:cNvPr id="387149" name="Group 77"/>
          <p:cNvGraphicFramePr>
            <a:graphicFrameLocks noGrp="1"/>
          </p:cNvGraphicFramePr>
          <p:nvPr>
            <p:ph idx="1"/>
          </p:nvPr>
        </p:nvGraphicFramePr>
        <p:xfrm>
          <a:off x="896938" y="2393950"/>
          <a:ext cx="7397750" cy="3633153"/>
        </p:xfrm>
        <a:graphic>
          <a:graphicData uri="http://schemas.openxmlformats.org/drawingml/2006/table">
            <a:tbl>
              <a:tblPr/>
              <a:tblGrid>
                <a:gridCol w="3009900"/>
                <a:gridCol w="4387850"/>
              </a:tblGrid>
              <a:tr h="1143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Antisocial personality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Pervasive pattern of criminal, impulsive, callous, or ruthless behavior; disregard for rights of others; no respect for social norms. One of the most common of the personality disorders and one of the most difficult to treat.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Borderline personality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Rapidly shifting and unstable mood, self-concept, and interpersonal relationships; impulsive.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Histrionic personality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Rapidly shifting moods, unstable relationships, and intense need for attention and approval; dramatic, seductive behavior.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Narcissistic personality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Grandiose thoughts and feelings of one’s own worth; obliviousness to others’ needs.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 is a set of deeply ingrained, enduring </a:t>
            </a:r>
            <a:r>
              <a:rPr lang="en-US" sz="2800" dirty="0">
                <a:solidFill>
                  <a:srgbClr val="FF0000"/>
                </a:solidFill>
              </a:rPr>
              <a:t>patterns of thinking, acting, &amp; behaving.</a:t>
            </a:r>
          </a:p>
        </p:txBody>
      </p:sp>
      <p:pic>
        <p:nvPicPr>
          <p:cNvPr id="15365" name="Picture 5" descr="C:\Documents and Settings\Owner\Application Data\Microsoft\Media Catalog\personalit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05000"/>
            <a:ext cx="3882285" cy="4343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39825"/>
          </a:xfrm>
        </p:spPr>
        <p:txBody>
          <a:bodyPr/>
          <a:lstStyle/>
          <a:p>
            <a:r>
              <a:rPr lang="en-US" sz="3600">
                <a:effectLst/>
              </a:rPr>
              <a:t>Antisocial PD Description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SELF-VIEW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Superior, unconcerned</a:t>
            </a:r>
            <a:r>
              <a:rPr lang="en-US" sz="18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VIEW OF OTHERS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Suckers, inferior, means to an end</a:t>
            </a:r>
            <a:r>
              <a:rPr lang="en-US" sz="18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BELIEFS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i="1" dirty="0">
                <a:cs typeface="Arial" charset="0"/>
              </a:rPr>
              <a:t>Core</a:t>
            </a:r>
            <a:r>
              <a:rPr lang="en-US" sz="1800" b="1" dirty="0">
                <a:cs typeface="Arial" charset="0"/>
              </a:rPr>
              <a:t> beliefs are “People are there to be taken," "</a:t>
            </a:r>
            <a:r>
              <a:rPr lang="en-US" sz="1800" b="1" dirty="0"/>
              <a:t>If I want something, I should do whatever is necessary to get it</a:t>
            </a:r>
            <a:r>
              <a:rPr lang="en-US" sz="1800" dirty="0"/>
              <a:t> </a:t>
            </a:r>
            <a:r>
              <a:rPr lang="en-US" sz="1800" b="1" dirty="0">
                <a:cs typeface="Arial" charset="0"/>
              </a:rPr>
              <a:t>”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/>
              <a:t>If people can't take care of themselves, that's their problem</a:t>
            </a:r>
            <a:r>
              <a:rPr lang="en-US" sz="1800" dirty="0"/>
              <a:t> </a:t>
            </a:r>
            <a:endParaRPr lang="en-US" sz="1800" b="1" dirty="0">
              <a:cs typeface="Arial" charset="0"/>
            </a:endParaRP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/>
              <a:t>I can get away with things so I don't need to worry about bad consequences</a:t>
            </a:r>
            <a:r>
              <a:rPr lang="en-US" sz="1800" dirty="0"/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u="sng" dirty="0">
                <a:cs typeface="Arial" charset="0"/>
              </a:rPr>
              <a:t>THREAT</a:t>
            </a:r>
            <a:r>
              <a:rPr lang="en-US" sz="18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??? 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STRATEGY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Take what you want.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AFFECT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Irritability, anger when blocked from goals.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4" name="Picture 7" descr="C:\Documents and Settings\Lindsay E. Ayearst\My Documents\My Pictures\PD Pics\Pa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868" y="1600200"/>
            <a:ext cx="1592263" cy="126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C:\Documents and Settings\Lindsay E. Ayearst\My Documents\My Pictures\PD Pics\Manson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999" y="4434125"/>
            <a:ext cx="949325" cy="1257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C:\Documents and Settings\Lindsay E. Ayearst\My Documents\My Pictures\PD Pics\karla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417541"/>
            <a:ext cx="1179513" cy="162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effectLst/>
              </a:rPr>
              <a:t>Cluster B:  Dramatic, Emotional, or Erratic Personality Disorders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4188"/>
            <a:ext cx="7772400" cy="414655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u="sng"/>
              <a:t>Borderline:</a:t>
            </a:r>
            <a:r>
              <a:rPr lang="en-US"/>
              <a:t> A pattern of instability in, self-image, interpersonal relationships, and affect, and marked impulsivity.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39825"/>
          </a:xfrm>
        </p:spPr>
        <p:txBody>
          <a:bodyPr/>
          <a:lstStyle/>
          <a:p>
            <a:r>
              <a:rPr lang="en-US" sz="3600">
                <a:effectLst/>
              </a:rPr>
              <a:t>Borderline PD Description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>
                <a:cs typeface="Arial" charset="0"/>
              </a:rPr>
              <a:t>SELF-VIEW</a:t>
            </a:r>
            <a:r>
              <a:rPr lang="en-US" sz="24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>
                <a:cs typeface="Arial" charset="0"/>
              </a:rPr>
              <a:t>Unstable and fragmented, helpless, victims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>
                <a:cs typeface="Arial" charset="0"/>
              </a:rPr>
              <a:t>VIEW OF OTHERS</a:t>
            </a:r>
            <a:r>
              <a:rPr lang="en-US" sz="24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>
                <a:cs typeface="Arial" charset="0"/>
              </a:rPr>
              <a:t>The cause of and answer to all life’s problems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>
                <a:cs typeface="Arial" charset="0"/>
              </a:rPr>
              <a:t>BELIEFS</a:t>
            </a:r>
            <a:r>
              <a:rPr lang="en-US" sz="24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i="1">
                <a:cs typeface="Arial" charset="0"/>
              </a:rPr>
              <a:t>Core</a:t>
            </a:r>
            <a:r>
              <a:rPr lang="en-US" sz="2000" b="1">
                <a:cs typeface="Arial" charset="0"/>
              </a:rPr>
              <a:t> beliefs are “I am unlovable," "</a:t>
            </a:r>
            <a:r>
              <a:rPr lang="en-US" sz="2000" b="1"/>
              <a:t>No one is ever there to meet my needs, to be strong for me, to care for me</a:t>
            </a:r>
            <a:r>
              <a:rPr lang="en-US" sz="2000"/>
              <a:t> </a:t>
            </a:r>
            <a:r>
              <a:rPr lang="en-US" sz="2000" b="1">
                <a:cs typeface="Arial" charset="0"/>
              </a:rPr>
              <a:t>”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/>
              <a:t>I can't cope on my own. I need someone to rely on</a:t>
            </a:r>
            <a:endParaRPr lang="en-US" sz="2000" b="1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THREAT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>
                <a:cs typeface="Arial" charset="0"/>
              </a:rPr>
              <a:t>Abandonment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>
                <a:cs typeface="Arial" charset="0"/>
              </a:rPr>
              <a:t>STRATEGY</a:t>
            </a:r>
            <a:r>
              <a:rPr lang="en-US" sz="24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>
                <a:cs typeface="Arial" charset="0"/>
              </a:rPr>
              <a:t>Demand love, test love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>
                <a:cs typeface="Arial" charset="0"/>
              </a:rPr>
              <a:t>AFFECT</a:t>
            </a:r>
            <a:r>
              <a:rPr lang="en-US" sz="2400" b="1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>
                <a:cs typeface="Arial" charset="0"/>
              </a:rPr>
              <a:t>Anger, Depression, Anxiety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Cluster B – Borderline</a:t>
            </a: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524000"/>
            <a:ext cx="7391400" cy="504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Borderline PD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6705600" cy="438912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effectLst/>
              </a:rPr>
              <a:t>Associated Features:</a:t>
            </a:r>
            <a:r>
              <a:rPr lang="en-US" b="1" dirty="0"/>
              <a:t> </a:t>
            </a:r>
          </a:p>
          <a:p>
            <a:pPr lvl="1"/>
            <a:r>
              <a:rPr lang="en-US" b="1" dirty="0">
                <a:effectLst/>
              </a:rPr>
              <a:t>Up to 10% of persons with BPD eventually die by their own hand</a:t>
            </a:r>
          </a:p>
          <a:p>
            <a:pPr lvl="1"/>
            <a:r>
              <a:rPr lang="en-US" b="1" dirty="0">
                <a:effectLst/>
              </a:rPr>
              <a:t>High co-morbidity with Mood Disorders</a:t>
            </a:r>
          </a:p>
          <a:p>
            <a:pPr lvl="1"/>
            <a:r>
              <a:rPr lang="en-US" b="1" dirty="0">
                <a:effectLst/>
              </a:rPr>
              <a:t>Marked mood shifts, unpredictable</a:t>
            </a:r>
          </a:p>
          <a:p>
            <a:pPr lvl="1"/>
            <a:r>
              <a:rPr lang="en-US" b="1" dirty="0">
                <a:effectLst/>
              </a:rPr>
              <a:t>Undermining one’s own success</a:t>
            </a:r>
          </a:p>
          <a:p>
            <a:pPr lvl="1"/>
            <a:r>
              <a:rPr lang="en-US" b="1" dirty="0">
                <a:effectLst/>
              </a:rPr>
              <a:t>some symptoms may improve by midlife</a:t>
            </a:r>
          </a:p>
          <a:p>
            <a:pPr lvl="1"/>
            <a:r>
              <a:rPr lang="en-US" b="1" dirty="0">
                <a:effectLst/>
              </a:rPr>
              <a:t>Over 50% report childhood maltreatment</a:t>
            </a:r>
            <a:endParaRPr lang="en-US" dirty="0">
              <a:effectLst/>
            </a:endParaRPr>
          </a:p>
        </p:txBody>
      </p:sp>
      <p:pic>
        <p:nvPicPr>
          <p:cNvPr id="4" name="Picture 6" descr="cu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53213" y="1524000"/>
            <a:ext cx="2490787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Cluster B – Borderline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360985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/>
              </a:rPr>
              <a:t>Mnemonic for Histrionic PD (5/8)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 - provocative (or seductive) behavior </a:t>
            </a:r>
          </a:p>
          <a:p>
            <a:r>
              <a:rPr lang="en-US" sz="2400"/>
              <a:t>R - relationships, considered more intimate than they are </a:t>
            </a:r>
          </a:p>
          <a:p>
            <a:r>
              <a:rPr lang="en-US" sz="2400"/>
              <a:t>A - attention, must be at center of </a:t>
            </a:r>
          </a:p>
          <a:p>
            <a:r>
              <a:rPr lang="en-US" sz="2400"/>
              <a:t> I - influenced easily </a:t>
            </a:r>
          </a:p>
          <a:p>
            <a:r>
              <a:rPr lang="en-US" sz="2400"/>
              <a:t>S - speech (style) - wants to impress, lacks detail </a:t>
            </a:r>
          </a:p>
          <a:p>
            <a:r>
              <a:rPr lang="en-US" sz="2400"/>
              <a:t>E - emotional lability, shallowness 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M - made-up (physical appearance get attention)  </a:t>
            </a:r>
          </a:p>
          <a:p>
            <a:r>
              <a:rPr lang="en-US" sz="2400"/>
              <a:t>E - exaggerated emotions (theatrical)</a:t>
            </a:r>
            <a:r>
              <a:rPr lang="en-US" sz="2800"/>
              <a:t> </a:t>
            </a:r>
          </a:p>
          <a:p>
            <a:endParaRPr lang="en-US" sz="2800"/>
          </a:p>
        </p:txBody>
      </p:sp>
      <p:pic>
        <p:nvPicPr>
          <p:cNvPr id="257029" name="Picture 5" descr="38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733801"/>
            <a:ext cx="2286001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39825"/>
          </a:xfrm>
        </p:spPr>
        <p:txBody>
          <a:bodyPr/>
          <a:lstStyle/>
          <a:p>
            <a:r>
              <a:rPr lang="en-US" sz="3600">
                <a:effectLst/>
              </a:rPr>
              <a:t>Histrionic PD Description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SELF-VIEW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???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VIEW OF OTHERS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Objects to be won over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BELIEFS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i="1" dirty="0">
                <a:cs typeface="Arial" charset="0"/>
              </a:rPr>
              <a:t>Core</a:t>
            </a:r>
            <a:r>
              <a:rPr lang="en-US" sz="2000" b="1" dirty="0">
                <a:cs typeface="Arial" charset="0"/>
              </a:rPr>
              <a:t> beliefs are “</a:t>
            </a:r>
            <a:r>
              <a:rPr lang="en-US" sz="2000" b="1" dirty="0"/>
              <a:t>In order to be happy I need other people to pay attention to me</a:t>
            </a:r>
            <a:r>
              <a:rPr lang="en-US" sz="2000" dirty="0"/>
              <a:t> </a:t>
            </a:r>
            <a:r>
              <a:rPr lang="en-US" sz="2000" b="1" dirty="0">
                <a:cs typeface="Arial" charset="0"/>
              </a:rPr>
              <a:t>," "</a:t>
            </a:r>
            <a:r>
              <a:rPr lang="en-US" sz="2000" b="1" dirty="0"/>
              <a:t>Unless I entertain or impress people, I am nothing</a:t>
            </a:r>
            <a:r>
              <a:rPr lang="en-US" sz="2000" dirty="0"/>
              <a:t> </a:t>
            </a:r>
            <a:r>
              <a:rPr lang="en-US" sz="2000" b="1" dirty="0">
                <a:cs typeface="Arial" charset="0"/>
              </a:rPr>
              <a:t>”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/>
              <a:t>It is awful for people to ignore me</a:t>
            </a:r>
            <a:endParaRPr lang="en-US" sz="20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THREAT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Being ignored, forgotten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STRATEGY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Entertain, draw attention to self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AFFECT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Anxiety, depression when ignored</a:t>
            </a:r>
            <a:endParaRPr lang="en-US" sz="2000" dirty="0"/>
          </a:p>
        </p:txBody>
      </p:sp>
      <p:pic>
        <p:nvPicPr>
          <p:cNvPr id="4" name="Picture 5" descr="3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196" y="3886200"/>
            <a:ext cx="1980812" cy="276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Documents and Settings\Lindsay E. Ayearst\My Documents\My Pictures\PD Pics\susa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20" y="1524000"/>
            <a:ext cx="2802711" cy="157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Histrionic Personality Disorder</a:t>
            </a:r>
            <a:endParaRPr lang="en-US" sz="4600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7693025" cy="4162425"/>
          </a:xfrm>
        </p:spPr>
        <p:txBody>
          <a:bodyPr>
            <a:normAutofit/>
          </a:bodyPr>
          <a:lstStyle/>
          <a:p>
            <a:r>
              <a:rPr lang="en-US" sz="3400"/>
              <a:t>excessive emotional displays/ dramatic behaviour</a:t>
            </a:r>
          </a:p>
          <a:p>
            <a:r>
              <a:rPr lang="en-US" sz="3400"/>
              <a:t>attention-seeking, victim stance</a:t>
            </a:r>
          </a:p>
          <a:p>
            <a:r>
              <a:rPr lang="en-US" sz="3400"/>
              <a:t>seek re-assurance, praise</a:t>
            </a:r>
          </a:p>
          <a:p>
            <a:r>
              <a:rPr lang="en-US" sz="3400"/>
              <a:t>shallow emotions, flamboyant, self-centred</a:t>
            </a:r>
          </a:p>
          <a:p>
            <a:r>
              <a:rPr lang="en-US" sz="3400"/>
              <a:t>very seductive, “life of the party</a:t>
            </a:r>
            <a:r>
              <a:rPr lang="en-US"/>
              <a:t>”	</a:t>
            </a:r>
          </a:p>
        </p:txBody>
      </p:sp>
      <p:pic>
        <p:nvPicPr>
          <p:cNvPr id="29700" name="Picture 4" descr="C:\Documents and Settings\Lindsay E. Ayearst\My Documents\My Pictures\PD Pics\Susa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8488" y="419100"/>
            <a:ext cx="925512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Picture 5" descr="C:\Documents and Settings\Lindsay E. Ayearst\My Documents\My Pictures\PD Pics\susan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85" y="2640250"/>
            <a:ext cx="1714500" cy="96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Documents and Settings\Lindsay E. Ayearst\My Documents\My Pictures\PD Pics\susan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1238" y="4038600"/>
            <a:ext cx="1714500" cy="149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3" name="Picture 7" descr="C:\Documents and Settings\Lindsay E. Ayearst\My Documents\My Pictures\PD Pics\susan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2720" y="5815433"/>
            <a:ext cx="1714500" cy="96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Narcissistic Personality Disorder</a:t>
            </a:r>
            <a:endParaRPr lang="en-US" sz="460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66900"/>
            <a:ext cx="7693025" cy="4495800"/>
          </a:xfrm>
        </p:spPr>
        <p:txBody>
          <a:bodyPr/>
          <a:lstStyle/>
          <a:p>
            <a:r>
              <a:rPr lang="en-US" sz="3000"/>
              <a:t>grandiose, sense of self-importance</a:t>
            </a:r>
          </a:p>
          <a:p>
            <a:r>
              <a:rPr lang="en-US" sz="3000"/>
              <a:t>lack of empathy</a:t>
            </a:r>
          </a:p>
          <a:p>
            <a:r>
              <a:rPr lang="en-US" sz="3000"/>
              <a:t>hyper-sensitive to criticism</a:t>
            </a:r>
          </a:p>
          <a:p>
            <a:r>
              <a:rPr lang="en-US" sz="3000"/>
              <a:t>exaggerate accomplishments/ abilities</a:t>
            </a:r>
          </a:p>
          <a:p>
            <a:r>
              <a:rPr lang="en-US" sz="3000"/>
              <a:t>special and unique</a:t>
            </a:r>
          </a:p>
          <a:p>
            <a:pPr lvl="1"/>
            <a:r>
              <a:rPr lang="en-US" sz="2400"/>
              <a:t>entitlement</a:t>
            </a:r>
          </a:p>
          <a:p>
            <a:pPr lvl="1"/>
            <a:r>
              <a:rPr lang="en-US" sz="2400"/>
              <a:t>below surface is fragile self-esteem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	</a:t>
            </a:r>
          </a:p>
        </p:txBody>
      </p:sp>
      <p:pic>
        <p:nvPicPr>
          <p:cNvPr id="30724" name="Picture 4" descr="C:\Documents and Settings\Lindsay E. Ayearst\My Documents\My Pictures\PD Pics\narcissu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6400" y="3911275"/>
            <a:ext cx="3587038" cy="285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>
                <a:solidFill>
                  <a:schemeClr val="accent1"/>
                </a:solidFill>
              </a:rPr>
              <a:t>“healthy personality</a:t>
            </a:r>
            <a:r>
              <a:rPr lang="en-US"/>
              <a:t>” means: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</a:t>
            </a:r>
            <a:r>
              <a:rPr lang="en-US" dirty="0">
                <a:solidFill>
                  <a:srgbClr val="FF0000"/>
                </a:solidFill>
              </a:rPr>
              <a:t>healthy relationships</a:t>
            </a:r>
          </a:p>
          <a:p>
            <a:r>
              <a:rPr lang="en-US" dirty="0"/>
              <a:t>Experiencing intimacy while maintaining own separate identity</a:t>
            </a:r>
          </a:p>
          <a:p>
            <a:r>
              <a:rPr lang="en-US" dirty="0"/>
              <a:t>Maintaining a continuum of dependent and independent behavior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39825"/>
          </a:xfrm>
        </p:spPr>
        <p:txBody>
          <a:bodyPr/>
          <a:lstStyle/>
          <a:p>
            <a:r>
              <a:rPr lang="en-US" sz="3600">
                <a:effectLst/>
              </a:rPr>
              <a:t>Narcissistic PD Description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SELF-VIEW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Superior, special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VIEW OF OTHERS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“less equal”, servants, threat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BELIEFS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i="1" dirty="0">
                <a:cs typeface="Arial" charset="0"/>
              </a:rPr>
              <a:t>Core</a:t>
            </a:r>
            <a:r>
              <a:rPr lang="en-US" sz="2000" b="1" dirty="0">
                <a:cs typeface="Arial" charset="0"/>
              </a:rPr>
              <a:t> beliefs are “I am special and o</a:t>
            </a:r>
            <a:r>
              <a:rPr lang="en-US" sz="2000" b="1" dirty="0"/>
              <a:t>ther people should recognize how special I am</a:t>
            </a:r>
            <a:r>
              <a:rPr lang="en-US" sz="2000" b="1" dirty="0">
                <a:cs typeface="Arial" charset="0"/>
              </a:rPr>
              <a:t>," "</a:t>
            </a:r>
            <a:r>
              <a:rPr lang="en-US" sz="2000" b="1" dirty="0"/>
              <a:t>No one's needs should interfere with my own</a:t>
            </a:r>
            <a:r>
              <a:rPr lang="en-US" sz="2000" dirty="0"/>
              <a:t> </a:t>
            </a:r>
            <a:r>
              <a:rPr lang="en-US" sz="2000" b="1" dirty="0">
                <a:cs typeface="Arial" charset="0"/>
              </a:rPr>
              <a:t>”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/>
              <a:t>It's intolerable if I'm not accorded my due respect or don't get what I'm entitled to</a:t>
            </a:r>
            <a:r>
              <a:rPr lang="en-US" sz="2000" dirty="0"/>
              <a:t> </a:t>
            </a:r>
            <a:endParaRPr lang="en-US" sz="2000" b="1" dirty="0">
              <a:cs typeface="Arial" charset="0"/>
            </a:endParaRP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THREAT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Being average (narcissistic facade?)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STRATEGY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Demand special treatment, begrudge others</a:t>
            </a:r>
          </a:p>
          <a:p>
            <a:pPr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400" b="1" u="sng" dirty="0">
                <a:cs typeface="Arial" charset="0"/>
              </a:rPr>
              <a:t>AFFECT</a:t>
            </a:r>
            <a:r>
              <a:rPr lang="en-US" sz="2400" b="1" dirty="0">
                <a:cs typeface="Arial" charset="0"/>
              </a:rPr>
              <a:t>: </a:t>
            </a:r>
          </a:p>
          <a:p>
            <a:pPr lvl="1">
              <a:lnSpc>
                <a:spcPct val="80000"/>
              </a:lnSpc>
              <a:buSzPct val="80000"/>
              <a:buFont typeface="Wingdings" pitchFamily="2" charset="2"/>
              <a:buChar char="§"/>
            </a:pPr>
            <a:r>
              <a:rPr lang="en-US" sz="2000" b="1" dirty="0">
                <a:cs typeface="Arial" charset="0"/>
              </a:rPr>
              <a:t>Anger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5" name="Picture 5" descr="p_did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4108664"/>
            <a:ext cx="2667000" cy="274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46869"/>
              </p:ext>
            </p:extLst>
          </p:nvPr>
        </p:nvGraphicFramePr>
        <p:xfrm>
          <a:off x="5562600" y="685800"/>
          <a:ext cx="3308565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Photo Editor Photo" r:id="rId5" imgW="4001058" imgH="2619048" progId="MSPhotoEd.3">
                  <p:embed/>
                </p:oleObj>
              </mc:Choice>
              <mc:Fallback>
                <p:oleObj name="Photo Editor Photo" r:id="rId5" imgW="4001058" imgH="2619048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85800"/>
                        <a:ext cx="3308565" cy="2166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423863" y="333375"/>
            <a:ext cx="8382000" cy="971550"/>
          </a:xfrm>
        </p:spPr>
        <p:txBody>
          <a:bodyPr/>
          <a:lstStyle/>
          <a:p>
            <a:pPr eaLnBrk="1" hangingPunct="1"/>
            <a:r>
              <a:rPr lang="en-US" sz="2800" smtClean="0"/>
              <a:t>Cluster C:  The Anxious-Fearful Personality Disorders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04800" y="1524000"/>
            <a:ext cx="3678238" cy="17541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anchor="ctr"/>
          <a:lstStyle/>
          <a:p>
            <a:pPr>
              <a:defRPr/>
            </a:pPr>
            <a:r>
              <a:rPr lang="en-US" b="1">
                <a:latin typeface="Arial" pitchFamily="34" charset="0"/>
              </a:rPr>
              <a:t>Avoidant personality disorder</a:t>
            </a:r>
          </a:p>
          <a:p>
            <a:pPr>
              <a:defRPr/>
            </a:pPr>
            <a:r>
              <a:rPr lang="en-US">
                <a:latin typeface="Arial" pitchFamily="34" charset="0"/>
              </a:rPr>
              <a:t>Pervasive anxiety, a sense of inadequacy, and a fear of being criticized, which leads to the avoidance of social interactions and nervousness.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2381250" y="3079750"/>
            <a:ext cx="4095750" cy="17351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Dependent personality disorder: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Pervasive selflessness, need to be cared for, fear of rejection, leading to total dependence on and submission to others.</a:t>
            </a:r>
          </a:p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3930650" y="4398963"/>
            <a:ext cx="4953000" cy="1930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ntique Olive" pitchFamily="34" charset="0"/>
              </a:rPr>
              <a:t>Obsessive-compulsive personality disorder</a:t>
            </a:r>
            <a:r>
              <a:rPr lang="en-US">
                <a:solidFill>
                  <a:schemeClr val="bg1"/>
                </a:solidFill>
                <a:latin typeface="Antique Olive" pitchFamily="34" charset="0"/>
              </a:rPr>
              <a:t> Pervasive rigidity in one’s activities and interpersonal relationships, including emotional construction, extreme perfectionism, and anxiety about even minor disruptions in one’s routine.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animBg="1"/>
      <p:bldP spid="390148" grpId="0" animBg="1"/>
      <p:bldP spid="3901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Cluster C – Anxious and Fearful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938954" cy="4572000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pic>
        <p:nvPicPr>
          <p:cNvPr id="4" name="Picture 3" descr="cluster C.png"/>
          <p:cNvPicPr>
            <a:picLocks noGrp="1" noChangeAspect="1"/>
          </p:cNvPicPr>
          <p:nvPr isPhoto="1"/>
        </p:nvPicPr>
        <p:blipFill>
          <a:blip r:embed="rId2">
            <a:lum bright="-30000" contrast="40000"/>
          </a:blip>
          <a:srcRect t="13115"/>
          <a:stretch>
            <a:fillRect/>
          </a:stretch>
        </p:blipFill>
        <p:spPr>
          <a:xfrm>
            <a:off x="228600" y="1676400"/>
            <a:ext cx="8458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>
            <a:normAutofit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chemeClr val="hlink"/>
                </a:solidFill>
              </a:rPr>
              <a:t>Avoidant Personality Disorder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7693025" cy="4495800"/>
          </a:xfrm>
        </p:spPr>
        <p:txBody>
          <a:bodyPr>
            <a:normAutofit/>
          </a:bodyPr>
          <a:lstStyle/>
          <a:p>
            <a:r>
              <a:rPr lang="en-US" sz="2400" b="1" dirty="0"/>
              <a:t>over-riding sense of social discomfort</a:t>
            </a:r>
          </a:p>
          <a:p>
            <a:r>
              <a:rPr lang="en-US" sz="2400" b="1" dirty="0"/>
              <a:t>easily hurt by criticism</a:t>
            </a:r>
          </a:p>
          <a:p>
            <a:r>
              <a:rPr lang="en-US" sz="2400" b="1" dirty="0"/>
              <a:t>always need emotional support</a:t>
            </a:r>
          </a:p>
          <a:p>
            <a:r>
              <a:rPr lang="en-US" sz="2400" b="1" dirty="0"/>
              <a:t>occasionally try to socialize </a:t>
            </a:r>
          </a:p>
          <a:p>
            <a:pPr marL="457200" lvl="1" indent="0">
              <a:buNone/>
            </a:pPr>
            <a:r>
              <a:rPr lang="en-US" sz="2400" b="1" dirty="0"/>
              <a:t>so distressing they retreat into loneliness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	</a:t>
            </a:r>
          </a:p>
        </p:txBody>
      </p:sp>
      <p:pic>
        <p:nvPicPr>
          <p:cNvPr id="31749" name="Picture 5" descr="C:\Documents and Settings\Lindsay E. Ayearst\My Documents\My Pictures\PD Pics\afr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51869"/>
            <a:ext cx="1978025" cy="2468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5" descr="j01788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4600" y="1889918"/>
            <a:ext cx="2619619" cy="4449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4000">
                <a:effectLst/>
              </a:rPr>
              <a:t>Avoidant PD Description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SELF-VIEW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Socially inept and incompetent in academic and/or work situations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VIEW OF OTHERS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Potentially critical, uninterested, and demeaning</a:t>
            </a:r>
            <a:r>
              <a:rPr lang="en-US" sz="18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>
              <a:cs typeface="Arial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BELIEFS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i="1">
                <a:cs typeface="Arial" charset="0"/>
              </a:rPr>
              <a:t>Core</a:t>
            </a:r>
            <a:r>
              <a:rPr lang="en-US" sz="1800" b="1">
                <a:cs typeface="Arial" charset="0"/>
              </a:rPr>
              <a:t> beliefs: I am no good...worthless...unlovable. I cannot tolerate unpleasant feelings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If people got close, they would discover the 'real me' and reject me--that would be intolerable . It is best to stay clear of risky involvement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THREAT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Rejection, demeaned, humiliation, “found out”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STRATEGY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Avoid, Avoid, Avoid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>
                <a:cs typeface="Arial" charset="0"/>
              </a:rPr>
              <a:t>AFFECT</a:t>
            </a:r>
            <a:r>
              <a:rPr lang="en-US" sz="2000" b="1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>
                <a:cs typeface="Arial" charset="0"/>
              </a:rPr>
              <a:t>Dysphoria – anxiety and sadness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4000">
                <a:effectLst/>
              </a:rPr>
              <a:t>Dependent PD Description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SELF-VIEW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Needy, weak, helpless and incompetent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VIEW OF OTHERS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Caretakers, protectors, super-competent</a:t>
            </a:r>
            <a:r>
              <a:rPr 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BELIEFS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i="1" dirty="0">
                <a:cs typeface="Arial" charset="0"/>
              </a:rPr>
              <a:t>Core</a:t>
            </a:r>
            <a:r>
              <a:rPr lang="en-US" sz="1800" b="1" dirty="0">
                <a:cs typeface="Arial" charset="0"/>
              </a:rPr>
              <a:t> beliefs: I am helpless, I am all alone in the world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I need other people--specifically, a strong person--in order to survive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If I am not loved I cannot be happy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THREAT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Rejection, abandonment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STRATEGY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Cultivate relationship, subjugate own needs for “security”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AFFECT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Anxiety (relations strained), Depression (relation over), Euphoria (relationship good)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OCPD Mnemonic (4/8)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86106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L</a:t>
            </a:r>
            <a:r>
              <a:rPr lang="en-US" sz="2800" dirty="0"/>
              <a:t> – Loses point of activity (preoccupation with detail)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</a:t>
            </a:r>
            <a:r>
              <a:rPr lang="en-US" sz="2800" dirty="0"/>
              <a:t> – Ability to complete tasks </a:t>
            </a:r>
            <a:r>
              <a:rPr lang="en-US" sz="2800" dirty="0" err="1"/>
              <a:t>comprimized</a:t>
            </a:r>
            <a:r>
              <a:rPr lang="en-US" sz="2800" dirty="0"/>
              <a:t> (perfectionism)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W</a:t>
            </a:r>
            <a:r>
              <a:rPr lang="en-US" sz="2800" dirty="0"/>
              <a:t> – Worthless objects (unable to discard)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F</a:t>
            </a:r>
            <a:r>
              <a:rPr lang="en-US" sz="2800" dirty="0"/>
              <a:t> – Friendships excluded (preoccupation with work)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I</a:t>
            </a:r>
            <a:r>
              <a:rPr lang="en-US" sz="2800" dirty="0"/>
              <a:t> –  Inflexible, </a:t>
            </a:r>
            <a:r>
              <a:rPr lang="en-US" sz="2800" dirty="0" err="1"/>
              <a:t>overconscientious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R</a:t>
            </a:r>
            <a:r>
              <a:rPr lang="en-US" sz="2800" dirty="0"/>
              <a:t> – Reluctant to delegate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M</a:t>
            </a:r>
            <a:r>
              <a:rPr lang="en-US" sz="2800" dirty="0"/>
              <a:t> – Miserly (toward self and others) 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S</a:t>
            </a:r>
            <a:r>
              <a:rPr lang="en-US" sz="2800" dirty="0"/>
              <a:t> – Stubbornness (and rigidity) </a:t>
            </a:r>
          </a:p>
        </p:txBody>
      </p:sp>
      <p:pic>
        <p:nvPicPr>
          <p:cNvPr id="247812" name="Picture 4" descr="Monica-Fri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1139825"/>
          </a:xfrm>
        </p:spPr>
        <p:txBody>
          <a:bodyPr/>
          <a:lstStyle/>
          <a:p>
            <a:r>
              <a:rPr lang="en-US" sz="3600" dirty="0">
                <a:effectLst/>
              </a:rPr>
              <a:t>Obsessive Compulsive PD Description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7772400" cy="5715000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SELF-VIEW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Responsible for themselves and others . Often core image of selves as inept / helpless</a:t>
            </a:r>
            <a:r>
              <a:rPr lang="en-US" sz="18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VIEW OF OTHERS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Too casual, often irresponsible, self-indulgent, or incompetent</a:t>
            </a:r>
            <a:r>
              <a:rPr lang="en-US" sz="18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BELIEFS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i="1" dirty="0">
                <a:cs typeface="Arial" charset="0"/>
              </a:rPr>
              <a:t>Core</a:t>
            </a:r>
            <a:r>
              <a:rPr lang="en-US" sz="1800" b="1" dirty="0">
                <a:cs typeface="Arial" charset="0"/>
              </a:rPr>
              <a:t> beliefs are "I could be overwhelmed," "I am basically disorganized or disoriented”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If I don't have systems, everything will fall apart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If I fail in this, I am a failure as a person</a:t>
            </a:r>
            <a:r>
              <a:rPr lang="en-US" sz="18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endParaRPr lang="en-US" sz="1800" b="1" dirty="0">
              <a:cs typeface="Arial" charset="0"/>
            </a:endParaRP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THREAT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Flaws, mistakes, disorganization, or imperfections –loss of control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STRATEGY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Be perfect, control everything.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2000" b="1" u="sng" dirty="0">
                <a:cs typeface="Arial" charset="0"/>
              </a:rPr>
              <a:t>AFFECT</a:t>
            </a:r>
            <a:r>
              <a:rPr lang="en-US" sz="2000" b="1" dirty="0"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sz="1800" b="1" dirty="0">
                <a:cs typeface="Arial" charset="0"/>
              </a:rPr>
              <a:t>Anxiety, irritability – and depression when “failure” occurs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62466" name="Picture 2" descr="C:\Documents and Settings\ziaei.s\Desktop\obsessive_compulsive_disorder_sympt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819400"/>
            <a:ext cx="1676400" cy="3733799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latin typeface="Swis721 BdCnOul BT" pitchFamily="82" charset="0"/>
              </a:rPr>
              <a:t>DON’T SHOULD ON YOURSELF!!!!</a:t>
            </a:r>
          </a:p>
        </p:txBody>
      </p:sp>
      <p:pic>
        <p:nvPicPr>
          <p:cNvPr id="35843" name="Picture 5" descr="PE03688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590800"/>
            <a:ext cx="49784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1447800"/>
            <a:ext cx="4876800" cy="5105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dCnOul BT" pitchFamily="82" charset="0"/>
              </a:rPr>
              <a:t>HOW DO YOU EAT AN ELEPHANT,</a:t>
            </a:r>
            <a:br>
              <a:rPr lang="en-US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dCnOul BT" pitchFamily="82" charset="0"/>
              </a:rPr>
            </a:br>
            <a:r>
              <a:rPr lang="en-US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dCnOul BT" pitchFamily="82" charset="0"/>
              </a:rPr>
              <a:t>ONE BITE AT A TIME!</a:t>
            </a:r>
          </a:p>
        </p:txBody>
      </p:sp>
      <p:pic>
        <p:nvPicPr>
          <p:cNvPr id="36867" name="Picture 7" descr="j0125317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0984" y="2743200"/>
            <a:ext cx="4038600" cy="367416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responses</a:t>
            </a:r>
          </a:p>
        </p:txBody>
      </p:sp>
      <p:pic>
        <p:nvPicPr>
          <p:cNvPr id="6149" name="Picture 5" descr="C:\Documents and Settings\Owner\Application Data\Microsoft\Media Catalog\adaptiv epers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045369" y="2412206"/>
            <a:ext cx="2857500" cy="287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Solitude</a:t>
            </a:r>
          </a:p>
          <a:p>
            <a:r>
              <a:rPr lang="en-US" sz="2800"/>
              <a:t>Autonomy</a:t>
            </a:r>
          </a:p>
          <a:p>
            <a:r>
              <a:rPr lang="en-US" sz="2800"/>
              <a:t>Mutuality</a:t>
            </a:r>
          </a:p>
          <a:p>
            <a:r>
              <a:rPr lang="en-US" sz="2800"/>
              <a:t>Interdependence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Maladaptive responses</a:t>
            </a:r>
          </a:p>
        </p:txBody>
      </p:sp>
      <p:pic>
        <p:nvPicPr>
          <p:cNvPr id="7173" name="Picture 5" descr="C:\Documents and Settings\Owner\Application Data\Microsoft\Media Catalog\maladaptive pers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981200"/>
            <a:ext cx="4037012" cy="3340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  <a:p>
            <a:r>
              <a:rPr lang="en-US" sz="2800"/>
              <a:t>Manipulation</a:t>
            </a:r>
          </a:p>
          <a:p>
            <a:r>
              <a:rPr lang="en-US" sz="2800"/>
              <a:t>Impulsivity</a:t>
            </a:r>
          </a:p>
          <a:p>
            <a:r>
              <a:rPr lang="en-US" sz="2800"/>
              <a:t>Narcissism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Clinical Features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97215" cy="51054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General symptoms of a personality disorder</a:t>
            </a:r>
          </a:p>
          <a:p>
            <a:pPr lvl="1"/>
            <a:r>
              <a:rPr lang="en-US" sz="2000" dirty="0" smtClean="0"/>
              <a:t>Frequent mood swings</a:t>
            </a:r>
          </a:p>
          <a:p>
            <a:pPr lvl="1"/>
            <a:r>
              <a:rPr lang="en-US" sz="2000" dirty="0" smtClean="0"/>
              <a:t>Stormy relationships</a:t>
            </a:r>
          </a:p>
          <a:p>
            <a:pPr lvl="1"/>
            <a:r>
              <a:rPr lang="en-US" sz="2000" dirty="0" smtClean="0"/>
              <a:t>Social isolation</a:t>
            </a:r>
          </a:p>
          <a:p>
            <a:pPr lvl="1"/>
            <a:r>
              <a:rPr lang="en-US" sz="2000" dirty="0" smtClean="0"/>
              <a:t>Angry outbursts</a:t>
            </a:r>
          </a:p>
          <a:p>
            <a:pPr lvl="1"/>
            <a:r>
              <a:rPr lang="en-US" sz="2000" dirty="0" smtClean="0"/>
              <a:t>Suspicion and mistrust of others</a:t>
            </a:r>
          </a:p>
          <a:p>
            <a:pPr lvl="1"/>
            <a:r>
              <a:rPr lang="en-US" sz="2000" dirty="0" smtClean="0"/>
              <a:t>Difficulty making friends</a:t>
            </a:r>
          </a:p>
          <a:p>
            <a:pPr lvl="1"/>
            <a:r>
              <a:rPr lang="en-US" sz="2000" dirty="0" smtClean="0"/>
              <a:t>A need for instant gratification</a:t>
            </a:r>
          </a:p>
          <a:p>
            <a:pPr lvl="1"/>
            <a:r>
              <a:rPr lang="en-US" sz="2000" dirty="0" smtClean="0"/>
              <a:t>Poor impulse control</a:t>
            </a:r>
          </a:p>
          <a:p>
            <a:pPr lvl="1"/>
            <a:r>
              <a:rPr lang="en-US" sz="2000" dirty="0" smtClean="0"/>
              <a:t>Alcohol or substance abuse</a:t>
            </a:r>
          </a:p>
          <a:p>
            <a:pPr algn="just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573" y="1600200"/>
            <a:ext cx="4319485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Personality disorders</a:t>
            </a:r>
            <a:br>
              <a:rPr lang="en-US"/>
            </a:br>
            <a:r>
              <a:rPr lang="en-US"/>
              <a:t>(characteristics)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Chronic, maladaptive social responses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Can be associated with depression, substance abuse, and suicide.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Overview of Clusters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lusters.png"/>
          <p:cNvPicPr>
            <a:picLocks noGrp="1" noChangeAspect="1"/>
          </p:cNvPicPr>
          <p:nvPr isPhoto="1">
            <p:ph idx="1"/>
          </p:nvPr>
        </p:nvPicPr>
        <p:blipFill>
          <a:blip r:embed="rId2">
            <a:lum bright="-4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74825"/>
            <a:ext cx="7696200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DSM-IV-TR Personality Disorders</a:t>
            </a:r>
          </a:p>
        </p:txBody>
      </p:sp>
      <p:graphicFrame>
        <p:nvGraphicFramePr>
          <p:cNvPr id="380973" name="Group 45"/>
          <p:cNvGraphicFramePr>
            <a:graphicFrameLocks noGrp="1"/>
          </p:cNvGraphicFramePr>
          <p:nvPr>
            <p:ph idx="1"/>
          </p:nvPr>
        </p:nvGraphicFramePr>
        <p:xfrm>
          <a:off x="874713" y="2401888"/>
          <a:ext cx="7942262" cy="3409950"/>
        </p:xfrm>
        <a:graphic>
          <a:graphicData uri="http://schemas.openxmlformats.org/drawingml/2006/table">
            <a:tbl>
              <a:tblPr/>
              <a:tblGrid>
                <a:gridCol w="3892550"/>
                <a:gridCol w="4049712"/>
              </a:tblGrid>
              <a:tr h="1352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Cluster A: Odd-Eccentric Personality Disorders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Symptoms similar to those for schizophrenia, including inappropriate or flat affect, odd thought and speech patterns, paranoia. People with these disorders maintain their grasp on reality, however.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Cluster B: Dramatic Emotional Personality Disorders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Manipulative, volatile, and uncaring in social relationships. Impulsive, sometimes violent behavior that show little regard for their own safety or the safety or needs of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Cluster C: Anxious-Fearful Personality Disorders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Extremely concerned about being criticized or abandoned by others and thus have dysfunctional relationships with them.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889</TotalTime>
  <Words>1863</Words>
  <Application>Microsoft Office PowerPoint</Application>
  <PresentationFormat>On-screen Show (4:3)</PresentationFormat>
  <Paragraphs>316</Paragraphs>
  <Slides>39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Module</vt:lpstr>
      <vt:lpstr>BlackTie</vt:lpstr>
      <vt:lpstr>Verve</vt:lpstr>
      <vt:lpstr>Photo Editor Photo</vt:lpstr>
      <vt:lpstr>Personality Disorders </vt:lpstr>
      <vt:lpstr>Personality</vt:lpstr>
      <vt:lpstr>A “healthy personality” means:</vt:lpstr>
      <vt:lpstr>Adaptive responses</vt:lpstr>
      <vt:lpstr>Maladaptive responses</vt:lpstr>
      <vt:lpstr>Clinical Features</vt:lpstr>
      <vt:lpstr>Personality disorders (characteristics)</vt:lpstr>
      <vt:lpstr>Overview of Clusters</vt:lpstr>
      <vt:lpstr>DSM-IV-TR Personality Disorders</vt:lpstr>
      <vt:lpstr>Cluster A:  The Odd-Eccentric Personality Disorders</vt:lpstr>
      <vt:lpstr> Cluster A Personality Disorders</vt:lpstr>
      <vt:lpstr>CLUSTER A – Odd Eccentric Type</vt:lpstr>
      <vt:lpstr>Schizotypal Personality Disorder</vt:lpstr>
      <vt:lpstr>Schizotypal PD Description</vt:lpstr>
      <vt:lpstr>Paranoid personality disorder</vt:lpstr>
      <vt:lpstr>Paranoid PD Description</vt:lpstr>
      <vt:lpstr>Schizoid PD </vt:lpstr>
      <vt:lpstr>Schizoid PD Description</vt:lpstr>
      <vt:lpstr>Cluster B:  Dramatic Emotional Personality Disorders</vt:lpstr>
      <vt:lpstr>Antisocial PD Description</vt:lpstr>
      <vt:lpstr>Cluster B:  Dramatic, Emotional, or Erratic Personality Disorders</vt:lpstr>
      <vt:lpstr>Borderline PD Description</vt:lpstr>
      <vt:lpstr>Cluster B – Borderline</vt:lpstr>
      <vt:lpstr>Borderline PD</vt:lpstr>
      <vt:lpstr>Cluster B – Borderline</vt:lpstr>
      <vt:lpstr>Mnemonic for Histrionic PD (5/8)</vt:lpstr>
      <vt:lpstr>Histrionic PD Description</vt:lpstr>
      <vt:lpstr>Histrionic Personality Disorder</vt:lpstr>
      <vt:lpstr>Narcissistic Personality Disorder</vt:lpstr>
      <vt:lpstr>Narcissistic PD Description</vt:lpstr>
      <vt:lpstr>Cluster C:  The Anxious-Fearful Personality Disorders</vt:lpstr>
      <vt:lpstr>Cluster C – Anxious and Fearful Type</vt:lpstr>
      <vt:lpstr> Avoidant Personality Disorder</vt:lpstr>
      <vt:lpstr>Avoidant PD Description</vt:lpstr>
      <vt:lpstr>Dependent PD Description</vt:lpstr>
      <vt:lpstr>OCPD Mnemonic (4/8)</vt:lpstr>
      <vt:lpstr>Obsessive Compulsive PD Description</vt:lpstr>
      <vt:lpstr>DON’T SHOULD ON YOURSELF!!!!</vt:lpstr>
      <vt:lpstr>HOW DO YOU EAT AN ELEPHANT, ONE BITE AT A TIME!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ziaei.s</dc:creator>
  <cp:lastModifiedBy>Dell</cp:lastModifiedBy>
  <cp:revision>88</cp:revision>
  <dcterms:created xsi:type="dcterms:W3CDTF">2013-09-16T07:55:33Z</dcterms:created>
  <dcterms:modified xsi:type="dcterms:W3CDTF">2014-01-27T15:39:50Z</dcterms:modified>
</cp:coreProperties>
</file>