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slideMasters/slideMaster7.xml" ContentType="application/vnd.openxmlformats-officedocument.presentationml.slideMaster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slideLayouts/slideLayout59.xml" ContentType="application/vnd.openxmlformats-officedocument.presentationml.slideLayout+xml"/>
  <Override PartName="/ppt/tags/tag20.xml" ContentType="application/vnd.openxmlformats-officedocument.presentationml.tags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69" r:id="rId6"/>
    <p:sldMasterId id="2147483781" r:id="rId7"/>
  </p:sldMasterIdLst>
  <p:notesMasterIdLst>
    <p:notesMasterId r:id="rId34"/>
  </p:notesMasterIdLst>
  <p:handoutMasterIdLst>
    <p:handoutMasterId r:id="rId35"/>
  </p:handoutMasterIdLst>
  <p:sldIdLst>
    <p:sldId id="259" r:id="rId8"/>
    <p:sldId id="256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  <a:srgbClr val="0066CC"/>
    <a:srgbClr val="009900"/>
    <a:srgbClr val="008000"/>
    <a:srgbClr val="005000"/>
    <a:srgbClr val="CC0099"/>
    <a:srgbClr val="669900"/>
    <a:srgbClr val="003300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5" autoAdjust="0"/>
    <p:restoredTop sz="94660"/>
  </p:normalViewPr>
  <p:slideViewPr>
    <p:cSldViewPr>
      <p:cViewPr varScale="1">
        <p:scale>
          <a:sx n="84" d="100"/>
          <a:sy n="84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Feb.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By: Maryam Eshratifar, Medical student at IAUTMU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9D10-0619-4E8B-9E29-B528410AD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Feb. 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By: Maryam Eshratifar, Medical student at IAUTMU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DA1-9B28-48D4-8EE8-A9C718558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Feb.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By: Maryam Eshratifar, Medical student at IAUTMU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Feb.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Maryam Eshratifar, Medical student at IAUTMU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Feb.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Maryam Eshratifar, Medical student at IAUTMU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85A04C-2ED4-44EE-97EA-98D620BB3539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B97D8-3872-4E8F-B14E-0A293ACEB40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FBB68-E4EF-48BE-B80D-BED233B8322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74E493F-E1DC-470E-9871-FB083B6613F2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2BB2A5-9C3D-4573-B6D6-0C32B2231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43B55-E185-41C2-A047-EC26DD3FEAA7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0E7E-09F4-407C-8191-1EC68324E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CA1A8-5033-4834-88FA-0491242B7A9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35AE1-B59B-4037-BA50-58B68A315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4EE15-8251-4734-9D39-B3A77E4D3F23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ABF4C-8E70-432D-BDA9-F38CC44CD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4078A-3CD3-4BFF-82CF-648C6A2A792E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8FCE-B965-48E4-8172-61C242DA9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7012D-1538-48A0-A756-915D5A6774AD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CF80F-E042-48A5-9B7D-1A4652514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F648-53D8-4035-A407-0F393FD6A4C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BEBA3-6134-464A-B40B-876292CB9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0C21C-9399-4BB1-A0E7-5BBC5AAFA41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3A929-E405-4E80-890E-635D4CA1E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AEB791-996B-4AD1-891C-346B22CF81C6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551F5-E3F1-4BE8-AB28-ACD6FC0D19EE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0D05B-87BE-41D3-8E3E-E6A59945D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40393-1C53-483E-BF44-5983064E00A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EED5-E221-4B18-BE6F-3A4C55FB4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EB0F1-0761-4F69-8A43-E0C2D5046CF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7DF5-B013-4888-A653-2199E3CDE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ACD43A1-E642-47BC-91E6-AB4FCD353E06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7C5BF-029B-4C8F-8CF3-B55CE7B95C2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572B5-6714-4CAF-95D4-2EF1C78A1CC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13216-80D0-4190-8465-6D833CC9B57E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EB1A4-27A9-46ED-8ABC-161DA706107C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6844D8-0FD3-41D4-9C6D-2C6BC1002B5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1BD5D-B9FD-489D-9DB7-6358804EC8B6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0D8B2-216B-41AB-A93E-E7591F746152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3509E-02A8-4034-854F-FB9AF31A1B12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86641-1543-473B-A8E1-F87D72B1EBA7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9EBBD-57CF-454E-8F17-332FA50618F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9C686-7644-44DE-A98C-2F73CA3960D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EA823C8-3006-4FDD-BC96-9D1923155276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F7CBD5-D039-4F65-BC3F-2C5E1BFD9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54DBC-D09D-4841-AB2C-71BB023A90E7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5206E-2B1B-470C-84F5-3DD2DD797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EDA7E-7A0A-4036-9B8D-E0E80B7CEBDC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54B18-D3E5-45B1-9EA3-316A5BF5D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B8556-AE81-4E17-B554-DAA92D3DB7CD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ED2E2-3460-459A-A588-3872C0CA3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2B7A9-E473-4AB1-9E31-36FF09E761D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42369-1373-46C1-908D-005214978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79B8A-4B57-4666-801F-9008F247EA23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C09C5-E313-420F-B3F3-4D47710B6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E277A-9015-458F-95AD-F4E8356C189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606EA-86BB-4543-87A8-66F4B3118B0C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E1C1-0DCF-4262-A4A6-D755EFD21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1B82C-185F-4597-9CA0-38460104D7B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29D8-B7CC-448C-ACF0-9E2580A0C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34FC5-05C0-4A23-B2B7-B1981B2004F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F066-7DEB-47D2-9877-FE70C0F71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A4AF3-A719-4E97-B867-534AA62C53B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76E1-2F3B-4D2A-85DB-F6AB3CD14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3F708-5195-4A0B-B5ED-81F60941003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78C6A-C4E6-4FEB-BA93-9CDBFC247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060575"/>
            <a:ext cx="40274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2060575"/>
            <a:ext cx="4029075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9FF4F-4B1E-4821-A879-9F3A339E00B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476250"/>
            <a:ext cx="2051050" cy="6192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76250"/>
            <a:ext cx="6005512" cy="619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7200900" cy="1287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2060575"/>
            <a:ext cx="8208962" cy="46085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E7F5A4D-2FC1-42F4-BEE2-7C208DD03377}" type="datetime1">
              <a:rPr lang="en-US" smtClean="0"/>
              <a:pPr/>
              <a:t>3/14/2014</a:t>
            </a:fld>
            <a:endParaRPr lang="es-E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2D13AE-A2A7-4622-A0CE-3AB6B18531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559FC-9DBE-4892-A22C-F2FC1F3D9154}" type="datetime1">
              <a:rPr lang="en-US" smtClean="0"/>
              <a:pPr/>
              <a:t>3/14/2014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486B7-BB21-4E90-9431-77BD86C762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91F08-2DDA-42AF-AA92-6A2F8C2E523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84779-D0B2-49D1-A9AB-4BFED950375E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91AA8-AA62-46C2-BCB8-CCE5DC6F764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9FD8A-329A-4E27-B133-B10E8E451C4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C76C0-FADE-4884-9DC1-D9C80164871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9BD45-F17B-4D89-98ED-FE92BE383F53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98CE5-E484-4457-B678-BFA7A26047B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1D9D1-6BA9-480B-9142-783A22C5DFD6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BCCB0-A982-47F3-ADEC-081BD7264FE9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9817B-3E87-4F7A-B59C-6522E76FDE1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22F9E73-1822-43A5-B5A9-9A661B5DDCB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AD0735-EC10-4144-B4B1-C429F85DE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89239-DABD-4C7C-984B-A9896318150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1275F-6A1D-44F8-8BF7-3E22E6C91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F3FD0-477E-4818-BAE1-2B199DAD969A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AD6B-3E31-4ED7-8162-EC75D00C69C2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3579-A555-46CC-A0EA-C3662B6E4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1787A-A194-4182-AC73-B385ACBB568D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9FC02-C760-4219-BEA8-9B508A13B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5AF416-4B4F-4EC9-9DD4-254AAF75753A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7706E-D0E6-4B64-8618-B7859BE16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E89E9-2BCA-4CF0-BC09-E75F61DEDE09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0D1C-2FB4-40B8-84A9-4A0735CAF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54407-12E8-45B4-B817-0E6352D42798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64A1E-FDF6-4EAF-8916-D8A9E9487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B2E46-4A4C-49A3-A596-275DD1F045E9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4C41-86CD-4957-890F-4059DA76C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01D4E-1F70-41FA-8CD0-E0445BFDEDA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3D37B-9255-4F76-B17D-81E81EF48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91FCE-8856-4CCF-B5B3-0BFED0317A5E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4995-E3C6-4394-A4D2-529B71385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009F7-6612-4234-A419-63688B2C1C8B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0584B-C112-4A0E-BFB1-E9B8E648F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75E19-7405-4FB9-B52E-780155B1F633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6BECF-675F-4648-A0DC-3494A13E8CE0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A2DBE5-AF62-4AF9-8D6C-03531014FCB5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93FFBE5-370E-402D-8594-3CD9F694C45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443130-CD30-4C3C-9478-1280336CF9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289CCB-048E-44EF-B978-F607D55CD321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F4DA9F2-0226-4319-AE22-422C22F79CDF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74B9C-7355-4633-83A5-F44F092DC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backgroun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76250"/>
            <a:ext cx="72009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060575"/>
            <a:ext cx="82089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12700" algn="l" rtl="0" eaLnBrk="1" fontAlgn="base" hangingPunct="1">
        <a:spcBef>
          <a:spcPct val="20000"/>
        </a:spcBef>
        <a:spcAft>
          <a:spcPct val="10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355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487488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895475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30346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76066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321786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67506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413226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5D7632E-7D12-4A73-912B-BCCE548376FA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1F49-EB51-430D-9CEB-6477CC998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2CC22F-EB1A-4C08-A658-B0A1523A7D19}" type="datetime1">
              <a:rPr lang="en-US" smtClean="0"/>
              <a:pPr/>
              <a:t>3/14/2014</a:t>
            </a:fld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7FDC27-E599-4789-827F-2A25D9A4B6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6934200" cy="1981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OTHER PSYCHOTIC DISORDERS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apart from Schizophrenia)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1924" y="3886200"/>
            <a:ext cx="5299076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By: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Maryam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Eshratifar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Saba Mohammad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Ghasemi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Medical Students at IAUTMU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019800"/>
            <a:ext cx="148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March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 </a:t>
            </a:r>
          </a:p>
          <a:p>
            <a:endParaRPr lang="en-US" dirty="0"/>
          </a:p>
        </p:txBody>
      </p:sp>
      <p:pic>
        <p:nvPicPr>
          <p:cNvPr id="1030" name="Picture 6" descr="N:\New Folder\schizophreni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"/>
            <a:ext cx="7848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70CC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DSM-IV-TR Diagnostic Criteria for Delusional Disorder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5344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1600" dirty="0" smtClean="0">
                <a:solidFill>
                  <a:srgbClr val="3366FF"/>
                </a:solidFill>
              </a:rPr>
              <a:t>Non-bizarre delusions (i.e. involving situations that occur in real life, such as being followed, poisoned, infected, loved at a distance, or deceived by spouse or lover, or having a disease) of at last 1 month’s duration.</a:t>
            </a:r>
          </a:p>
          <a:p>
            <a:pPr marL="342900" indent="-342900" algn="just">
              <a:buAutoNum type="alphaUcPeriod"/>
            </a:pPr>
            <a:r>
              <a:rPr lang="en-US" sz="1600" dirty="0" smtClean="0">
                <a:solidFill>
                  <a:srgbClr val="3366FF"/>
                </a:solidFill>
              </a:rPr>
              <a:t>Criterion A for schizophrenia has never been met. </a:t>
            </a:r>
            <a:r>
              <a:rPr lang="en-US" sz="1400" i="1" dirty="0" smtClean="0"/>
              <a:t>Note: Tactile and olfactory hallucination may be present in delusional disorder if they are related to the delusional theme.</a:t>
            </a:r>
          </a:p>
          <a:p>
            <a:pPr marL="342900" indent="-342900" algn="just">
              <a:buAutoNum type="alphaUcPeriod"/>
            </a:pPr>
            <a:r>
              <a:rPr lang="en-US" sz="1600" dirty="0" smtClean="0">
                <a:solidFill>
                  <a:srgbClr val="3366FF"/>
                </a:solidFill>
              </a:rPr>
              <a:t>Apart from the impact of the delusion(s) or its ramifications, functioning is not markedly impaired and behavior is not obviously odd or bizarre. </a:t>
            </a:r>
          </a:p>
          <a:p>
            <a:pPr marL="342900" indent="-342900" algn="just"/>
            <a:r>
              <a:rPr lang="en-US" sz="1600" dirty="0" smtClean="0">
                <a:solidFill>
                  <a:srgbClr val="3366FF"/>
                </a:solidFill>
              </a:rPr>
              <a:t>                              D.  If mood episodes have occurred concurrently with delusions,                 </a:t>
            </a:r>
          </a:p>
          <a:p>
            <a:pPr marL="342900" indent="-342900" algn="just"/>
            <a:r>
              <a:rPr lang="en-US" sz="1600" dirty="0" smtClean="0">
                <a:solidFill>
                  <a:srgbClr val="3366FF"/>
                </a:solidFill>
              </a:rPr>
              <a:t>                                    their total duration has been brief relative to the duration of the  </a:t>
            </a:r>
          </a:p>
          <a:p>
            <a:pPr marL="342900" indent="-342900" algn="just"/>
            <a:r>
              <a:rPr lang="en-US" sz="1600" dirty="0" smtClean="0">
                <a:solidFill>
                  <a:srgbClr val="3366FF"/>
                </a:solidFill>
              </a:rPr>
              <a:t>                                    delusional periods. </a:t>
            </a:r>
          </a:p>
          <a:p>
            <a:pPr marL="342900" indent="-342900" algn="just"/>
            <a:r>
              <a:rPr lang="en-US" sz="1600" dirty="0" smtClean="0">
                <a:solidFill>
                  <a:srgbClr val="3366FF"/>
                </a:solidFill>
              </a:rPr>
              <a:t>                              E.  The disturbance is not due to the direct physiological effects of a </a:t>
            </a:r>
          </a:p>
          <a:p>
            <a:pPr marL="342900" indent="-342900" algn="just"/>
            <a:r>
              <a:rPr lang="en-US" sz="1600" dirty="0" smtClean="0">
                <a:solidFill>
                  <a:srgbClr val="3366FF"/>
                </a:solidFill>
              </a:rPr>
              <a:t>                                    substance (e.g. a drug of abuse, a medication) or a general   </a:t>
            </a:r>
          </a:p>
          <a:p>
            <a:pPr marL="342900" indent="-342900" algn="just"/>
            <a:r>
              <a:rPr lang="en-US" sz="1600" dirty="0" smtClean="0">
                <a:solidFill>
                  <a:srgbClr val="3366FF"/>
                </a:solidFill>
              </a:rPr>
              <a:t>                                    medical condition.</a:t>
            </a:r>
          </a:p>
          <a:p>
            <a:pPr marL="342900" indent="-342900" algn="just"/>
            <a:r>
              <a:rPr lang="en-US" sz="1600" b="1" dirty="0" smtClean="0">
                <a:solidFill>
                  <a:srgbClr val="3366FF"/>
                </a:solidFill>
              </a:rPr>
              <a:t>                                    </a:t>
            </a:r>
            <a:r>
              <a:rPr lang="en-US" sz="1400" b="1" i="1" dirty="0" smtClean="0">
                <a:solidFill>
                  <a:srgbClr val="CC3399"/>
                </a:solidFill>
              </a:rPr>
              <a:t>Specify type (based on the predominant delusional theme):</a:t>
            </a:r>
          </a:p>
          <a:p>
            <a:pPr marL="342900" indent="-342900" algn="just"/>
            <a:r>
              <a:rPr lang="en-US" sz="1400" b="1" i="1" dirty="0" smtClean="0">
                <a:solidFill>
                  <a:srgbClr val="CC3399"/>
                </a:solidFill>
              </a:rPr>
              <a:t>                                          </a:t>
            </a:r>
            <a:r>
              <a:rPr lang="en-US" sz="1400" b="1" dirty="0" err="1" smtClean="0">
                <a:solidFill>
                  <a:srgbClr val="A82883"/>
                </a:solidFill>
              </a:rPr>
              <a:t>Erotomanic</a:t>
            </a:r>
            <a:r>
              <a:rPr lang="en-US" sz="1400" b="1" dirty="0" smtClean="0">
                <a:solidFill>
                  <a:srgbClr val="A82883"/>
                </a:solidFill>
              </a:rPr>
              <a:t> Type: </a:t>
            </a:r>
            <a:r>
              <a:rPr lang="en-US" sz="1300" dirty="0" smtClean="0"/>
              <a:t>delusion that another person usually of higher status is </a:t>
            </a:r>
            <a:r>
              <a:rPr lang="en-US" sz="1300" dirty="0" err="1" smtClean="0"/>
              <a:t>inlove</a:t>
            </a:r>
            <a:r>
              <a:rPr lang="en-US" sz="1300" dirty="0" smtClean="0"/>
              <a:t>  </a:t>
            </a:r>
          </a:p>
          <a:p>
            <a:pPr marL="342900" indent="-342900" algn="just"/>
            <a:r>
              <a:rPr lang="en-US" sz="1300" dirty="0" smtClean="0"/>
              <a:t>                                                                               with the individual.</a:t>
            </a:r>
          </a:p>
          <a:p>
            <a:pPr marL="342900" indent="-342900" algn="just"/>
            <a:r>
              <a:rPr lang="en-US" sz="1300" dirty="0" smtClean="0"/>
              <a:t>                                             </a:t>
            </a:r>
            <a:r>
              <a:rPr lang="en-US" sz="1400" b="1" dirty="0" smtClean="0">
                <a:solidFill>
                  <a:srgbClr val="A82883"/>
                </a:solidFill>
              </a:rPr>
              <a:t>Grandiose Type: </a:t>
            </a:r>
            <a:r>
              <a:rPr lang="en-US" sz="1300" dirty="0" smtClean="0"/>
              <a:t>delusions of inflated worth, power, knowledge, identity, or special </a:t>
            </a:r>
          </a:p>
          <a:p>
            <a:pPr marL="342900" indent="-342900" algn="just"/>
            <a:r>
              <a:rPr lang="en-US" sz="1300" dirty="0" smtClean="0"/>
              <a:t>                                                                             relationship to a famous person.</a:t>
            </a:r>
          </a:p>
          <a:p>
            <a:pPr marL="342900" indent="-342900" algn="just"/>
            <a:r>
              <a:rPr lang="en-US" sz="1300" dirty="0" smtClean="0"/>
              <a:t>                                              </a:t>
            </a:r>
            <a:r>
              <a:rPr lang="en-US" sz="1400" b="1" dirty="0" smtClean="0">
                <a:solidFill>
                  <a:srgbClr val="A82883"/>
                </a:solidFill>
              </a:rPr>
              <a:t>Jealous Type: </a:t>
            </a:r>
            <a:r>
              <a:rPr lang="en-US" sz="1300" dirty="0" smtClean="0"/>
              <a:t>delusions that the individual’s sexual partner is unfaithful</a:t>
            </a:r>
          </a:p>
          <a:p>
            <a:pPr marL="342900" indent="-342900" algn="just"/>
            <a:r>
              <a:rPr lang="en-US" sz="1300" dirty="0" smtClean="0"/>
              <a:t>                                              </a:t>
            </a:r>
            <a:r>
              <a:rPr lang="en-US" sz="1400" b="1" dirty="0" smtClean="0">
                <a:solidFill>
                  <a:srgbClr val="A82883"/>
                </a:solidFill>
              </a:rPr>
              <a:t>Persecutory Type: </a:t>
            </a:r>
            <a:r>
              <a:rPr lang="en-US" sz="1300" dirty="0" smtClean="0"/>
              <a:t>delusions that the person is being malevolently treated.</a:t>
            </a:r>
          </a:p>
          <a:p>
            <a:pPr marL="342900" indent="-342900" algn="just"/>
            <a:r>
              <a:rPr lang="en-US" sz="1300" dirty="0" smtClean="0"/>
              <a:t>                                              </a:t>
            </a:r>
            <a:r>
              <a:rPr lang="en-US" sz="1400" b="1" dirty="0" smtClean="0">
                <a:solidFill>
                  <a:srgbClr val="A82883"/>
                </a:solidFill>
              </a:rPr>
              <a:t>Somatic Type: </a:t>
            </a:r>
            <a:r>
              <a:rPr lang="en-US" sz="1300" dirty="0" smtClean="0"/>
              <a:t>delusions that the person has some general medical conditions.</a:t>
            </a:r>
          </a:p>
          <a:p>
            <a:pPr marL="342900" indent="-342900" algn="just"/>
            <a:r>
              <a:rPr lang="en-US" sz="1300" dirty="0" smtClean="0"/>
              <a:t>                                              </a:t>
            </a:r>
            <a:r>
              <a:rPr lang="en-US" sz="1400" b="1" dirty="0" smtClean="0">
                <a:solidFill>
                  <a:srgbClr val="A82883"/>
                </a:solidFill>
              </a:rPr>
              <a:t>Mixed Type: </a:t>
            </a:r>
            <a:r>
              <a:rPr lang="en-US" sz="1300" dirty="0" smtClean="0"/>
              <a:t>delusions characteristic of more than one of the above types, but no   </a:t>
            </a:r>
          </a:p>
          <a:p>
            <a:pPr marL="342900" indent="-342900" algn="just"/>
            <a:r>
              <a:rPr lang="en-US" sz="1300" dirty="0" smtClean="0"/>
              <a:t>                                                                     one theme predominates.</a:t>
            </a:r>
          </a:p>
          <a:p>
            <a:pPr marL="342900" indent="-342900" algn="just"/>
            <a:r>
              <a:rPr lang="en-US" sz="1300" dirty="0" smtClean="0"/>
              <a:t>                                              </a:t>
            </a:r>
            <a:r>
              <a:rPr lang="en-US" sz="1400" b="1" dirty="0" smtClean="0">
                <a:solidFill>
                  <a:srgbClr val="A82883"/>
                </a:solidFill>
              </a:rPr>
              <a:t>Unspecified Type</a:t>
            </a:r>
            <a:endParaRPr lang="en-US" sz="1400" b="1" dirty="0">
              <a:solidFill>
                <a:srgbClr val="A8288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70CCB"/>
                </a:solidFill>
              </a:rPr>
              <a:t>DDx</a:t>
            </a:r>
            <a:r>
              <a:rPr lang="en-US" sz="2400" b="1" dirty="0" smtClean="0">
                <a:solidFill>
                  <a:srgbClr val="070CCB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70CCB"/>
                </a:solidFill>
              </a:rPr>
              <a:t>         </a:t>
            </a:r>
            <a:r>
              <a:rPr lang="en-US" b="1" dirty="0" smtClean="0">
                <a:solidFill>
                  <a:srgbClr val="3366FF"/>
                </a:solidFill>
              </a:rPr>
              <a:t>1- Psychotic disorder resulting from general medical condition  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    with delusions.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2- Substance-induced psychotic disorder with delusions.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3- Paranoid personality disorder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4- Paranoid schizophrenia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5- Major depressive disorder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          6- Bipolar I disorder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743200"/>
            <a:ext cx="678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70CCB"/>
                </a:solidFill>
              </a:rPr>
              <a:t>Prognosis: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Good prognostic features: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dirty="0" smtClean="0"/>
              <a:t>High levels of occupational, social and functional adjustments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Female sex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Onset before age 30 years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Sudden onset, Short duration of illness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1" y="44958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70CCB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FF"/>
                </a:solidFill>
              </a:rPr>
              <a:t> Hospitalization </a:t>
            </a:r>
          </a:p>
          <a:p>
            <a:endParaRPr lang="en-US" sz="1600" b="1" dirty="0" smtClean="0">
              <a:solidFill>
                <a:srgbClr val="33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FF"/>
                </a:solidFill>
              </a:rPr>
              <a:t> </a:t>
            </a:r>
            <a:r>
              <a:rPr lang="en-US" sz="1600" b="1" dirty="0" err="1" smtClean="0">
                <a:solidFill>
                  <a:srgbClr val="3366FF"/>
                </a:solidFill>
              </a:rPr>
              <a:t>Psychopharmacotherapy</a:t>
            </a:r>
            <a:endParaRPr lang="en-US" sz="1600" b="1" dirty="0" smtClean="0">
              <a:solidFill>
                <a:srgbClr val="3366FF"/>
              </a:solidFill>
            </a:endParaRPr>
          </a:p>
          <a:p>
            <a:r>
              <a:rPr lang="en-US" sz="1600" b="1" dirty="0" smtClean="0">
                <a:solidFill>
                  <a:srgbClr val="3366FF"/>
                </a:solidFill>
              </a:rPr>
              <a:t> ( antipsychotics &amp; antidepressants )</a:t>
            </a:r>
          </a:p>
          <a:p>
            <a:endParaRPr lang="en-US" sz="1600" b="1" dirty="0" smtClean="0">
              <a:solidFill>
                <a:srgbClr val="33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FF"/>
                </a:solidFill>
              </a:rPr>
              <a:t>Psychotherapy</a:t>
            </a:r>
            <a:endParaRPr lang="en-US" sz="1600" b="1" dirty="0">
              <a:solidFill>
                <a:srgbClr val="3366FF"/>
              </a:solidFill>
            </a:endParaRPr>
          </a:p>
        </p:txBody>
      </p:sp>
      <p:pic>
        <p:nvPicPr>
          <p:cNvPr id="5122" name="Picture 2" descr="N:\New Folder\psychotherapy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953000"/>
            <a:ext cx="2480146" cy="1487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772400" cy="708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83CC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D83CC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Brief Psychotic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83CC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Disorder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D83CC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09800" y="1219200"/>
            <a:ext cx="60960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Transient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psychotic syndrome in which symptoms last for less than 1 month and follow a severe and obvious stress in the patient’s life.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000" b="1" kern="0" baseline="0" dirty="0" smtClean="0">
                <a:solidFill>
                  <a:srgbClr val="9966FF"/>
                </a:solidFill>
              </a:rPr>
              <a:t>Onset is usually between 20 and 35 years of age.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US" sz="2000" b="1" kern="0" baseline="0" dirty="0" smtClean="0">
              <a:solidFill>
                <a:srgbClr val="9966FF"/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000" b="1" kern="0" dirty="0" smtClean="0">
                <a:solidFill>
                  <a:srgbClr val="9966FF"/>
                </a:solidFill>
              </a:rPr>
              <a:t>More frequent in persons with pre-existing personality disorders or previously experienced major stressors such as disasters or dramatic cultural changes.</a:t>
            </a:r>
            <a:r>
              <a:rPr lang="en-US" sz="2000" b="1" kern="0" baseline="0" dirty="0" smtClean="0">
                <a:solidFill>
                  <a:srgbClr val="9966FF"/>
                </a:solidFill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"/>
            <a:ext cx="7848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83CC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DSM-IV-TR Diagnostic Criteria for Brief Psychotic Disorder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5344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1700" b="1" dirty="0" smtClean="0">
                <a:solidFill>
                  <a:srgbClr val="9966FF"/>
                </a:solidFill>
              </a:rPr>
              <a:t>Presence of one or more of the following symptoms.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1. Delusions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2. Hallucinations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3. Disorganized speech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</a:t>
            </a:r>
            <a:r>
              <a:rPr lang="en-US" sz="1400" i="1" dirty="0" smtClean="0"/>
              <a:t>Note: do not include a symptom if it is a culturally sanctioned response pattern.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B. Duration of an episode of the disturbance is at least I day but less than 1 month, with eventual full return to </a:t>
            </a:r>
            <a:r>
              <a:rPr lang="en-US" sz="1700" b="1" dirty="0" err="1" smtClean="0">
                <a:solidFill>
                  <a:srgbClr val="9966FF"/>
                </a:solidFill>
              </a:rPr>
              <a:t>premorbid</a:t>
            </a:r>
            <a:r>
              <a:rPr lang="en-US" sz="1700" b="1" dirty="0" smtClean="0">
                <a:solidFill>
                  <a:srgbClr val="9966FF"/>
                </a:solidFill>
              </a:rPr>
              <a:t> level of functioning.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C. The disturbance is not better </a:t>
            </a:r>
            <a:r>
              <a:rPr lang="en-US" sz="1700" b="1" dirty="0" err="1" smtClean="0">
                <a:solidFill>
                  <a:srgbClr val="9966FF"/>
                </a:solidFill>
              </a:rPr>
              <a:t>acconted</a:t>
            </a:r>
            <a:r>
              <a:rPr lang="en-US" sz="1700" b="1" dirty="0" smtClean="0">
                <a:solidFill>
                  <a:srgbClr val="9966FF"/>
                </a:solidFill>
              </a:rPr>
              <a:t> for by a mood disorder with psychotic  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                     features, schizoaffective disorder, or schizophrenia and is not  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                      due to the direct psychological affects of a substance (drug of </a:t>
            </a:r>
          </a:p>
          <a:p>
            <a:pPr marL="342900" indent="-342900" algn="just"/>
            <a:r>
              <a:rPr lang="en-US" sz="1700" b="1" dirty="0" smtClean="0">
                <a:solidFill>
                  <a:srgbClr val="9966FF"/>
                </a:solidFill>
              </a:rPr>
              <a:t>                              abuse, a medication) or a general medical condition.</a:t>
            </a:r>
          </a:p>
          <a:p>
            <a:pPr marL="342900" indent="-342900" algn="just"/>
            <a:endParaRPr lang="en-US" b="1" dirty="0" smtClean="0">
              <a:solidFill>
                <a:srgbClr val="A82883"/>
              </a:solidFill>
            </a:endParaRPr>
          </a:p>
          <a:p>
            <a:pPr marL="342900" indent="-342900" algn="just"/>
            <a:r>
              <a:rPr lang="en-US" sz="1400" b="1" dirty="0" smtClean="0">
                <a:solidFill>
                  <a:srgbClr val="A82883"/>
                </a:solidFill>
              </a:rPr>
              <a:t>                                          </a:t>
            </a:r>
            <a:r>
              <a:rPr lang="en-US" sz="1400" b="1" dirty="0" smtClean="0">
                <a:solidFill>
                  <a:srgbClr val="D83CC2"/>
                </a:solidFill>
              </a:rPr>
              <a:t>Specify if:</a:t>
            </a:r>
          </a:p>
          <a:p>
            <a:pPr marL="342900" indent="-342900" algn="just"/>
            <a:r>
              <a:rPr lang="en-US" sz="1400" b="1" dirty="0" smtClean="0">
                <a:solidFill>
                  <a:srgbClr val="A82883"/>
                </a:solidFill>
              </a:rPr>
              <a:t>                                          </a:t>
            </a:r>
            <a:r>
              <a:rPr lang="en-US" sz="1500" b="1" dirty="0" smtClean="0">
                <a:solidFill>
                  <a:srgbClr val="9966FF"/>
                </a:solidFill>
              </a:rPr>
              <a:t>With marked stressor(s) (brief reactive psychosis): </a:t>
            </a:r>
            <a:r>
              <a:rPr lang="en-US" sz="1400" dirty="0" smtClean="0"/>
              <a:t>if symptoms occur  </a:t>
            </a:r>
          </a:p>
          <a:p>
            <a:pPr marL="342900" indent="-342900" algn="just"/>
            <a:r>
              <a:rPr lang="en-US" sz="1400" dirty="0" smtClean="0"/>
              <a:t>                                                shortly after and apparently in response to events that, singly or together, </a:t>
            </a:r>
          </a:p>
          <a:p>
            <a:pPr marL="342900" indent="-342900" algn="just"/>
            <a:r>
              <a:rPr lang="en-US" sz="1400" dirty="0" smtClean="0"/>
              <a:t>                                                would be markedly stressful to almost anyone in similar circumstances in </a:t>
            </a:r>
          </a:p>
          <a:p>
            <a:pPr marL="342900" indent="-342900" algn="just"/>
            <a:r>
              <a:rPr lang="en-US" sz="1400" dirty="0" smtClean="0"/>
              <a:t>                                                the person’s culture</a:t>
            </a:r>
          </a:p>
          <a:p>
            <a:pPr marL="342900" indent="-342900" algn="just"/>
            <a:r>
              <a:rPr lang="en-US" sz="1400" b="1" dirty="0" smtClean="0">
                <a:solidFill>
                  <a:srgbClr val="A82883"/>
                </a:solidFill>
              </a:rPr>
              <a:t>                                          </a:t>
            </a:r>
            <a:r>
              <a:rPr lang="en-US" sz="1500" b="1" dirty="0" smtClean="0">
                <a:solidFill>
                  <a:srgbClr val="9966FF"/>
                </a:solidFill>
              </a:rPr>
              <a:t>Without marked stressor(s): </a:t>
            </a:r>
            <a:r>
              <a:rPr lang="en-US" sz="1400" dirty="0" smtClean="0"/>
              <a:t>if psychotic symptoms do not occur shortly </a:t>
            </a:r>
          </a:p>
          <a:p>
            <a:pPr marL="342900" indent="-342900" algn="just"/>
            <a:r>
              <a:rPr lang="en-US" sz="1400" dirty="0" smtClean="0"/>
              <a:t>                                                after, or are not apparently in response to events that, singly or together,   </a:t>
            </a:r>
          </a:p>
          <a:p>
            <a:pPr marL="342900" indent="-342900" algn="just"/>
            <a:r>
              <a:rPr lang="en-US" sz="1400" dirty="0" smtClean="0"/>
              <a:t>                                               would be markedly stressful to almost anyone in similar circumstances in the   </a:t>
            </a:r>
          </a:p>
          <a:p>
            <a:pPr marL="342900" indent="-342900" algn="just"/>
            <a:r>
              <a:rPr lang="en-US" sz="1400" dirty="0" smtClean="0"/>
              <a:t>                                               person’s culture</a:t>
            </a:r>
          </a:p>
          <a:p>
            <a:pPr marL="342900" indent="-342900" algn="just"/>
            <a:r>
              <a:rPr lang="en-US" sz="1400" b="1" dirty="0" smtClean="0">
                <a:solidFill>
                  <a:srgbClr val="A82883"/>
                </a:solidFill>
              </a:rPr>
              <a:t>                                          </a:t>
            </a:r>
            <a:r>
              <a:rPr lang="en-US" sz="1500" b="1" dirty="0" smtClean="0">
                <a:solidFill>
                  <a:srgbClr val="9966FF"/>
                </a:solidFill>
              </a:rPr>
              <a:t>With postpartum onset: </a:t>
            </a:r>
            <a:r>
              <a:rPr lang="en-US" sz="1400" dirty="0" smtClean="0"/>
              <a:t>if onset within 4 weeks postpartum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534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83CC2"/>
                </a:solidFill>
              </a:rPr>
              <a:t>DDx</a:t>
            </a:r>
            <a:r>
              <a:rPr lang="en-US" sz="2400" b="1" dirty="0" smtClean="0">
                <a:solidFill>
                  <a:srgbClr val="D83CC2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70CCB"/>
                </a:solidFill>
              </a:rPr>
              <a:t>         </a:t>
            </a:r>
            <a:r>
              <a:rPr lang="en-US" b="1" dirty="0" smtClean="0">
                <a:solidFill>
                  <a:srgbClr val="9966FF"/>
                </a:solidFill>
              </a:rPr>
              <a:t>1- Medical causes must be ruled out – in particular, drug intoxication                           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    and withdrawal.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2- Seizure disorders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3- Factitious disorders, malingering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4- Transient psychotic episodes associated with borderline and 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    </a:t>
            </a:r>
            <a:r>
              <a:rPr lang="en-US" b="1" dirty="0" err="1" smtClean="0">
                <a:solidFill>
                  <a:srgbClr val="9966FF"/>
                </a:solidFill>
              </a:rPr>
              <a:t>schizotypal</a:t>
            </a:r>
            <a:r>
              <a:rPr lang="en-US" b="1" dirty="0" smtClean="0">
                <a:solidFill>
                  <a:srgbClr val="9966FF"/>
                </a:solidFill>
              </a:rPr>
              <a:t> personality disorders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514600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83CC2"/>
                </a:solidFill>
              </a:rPr>
              <a:t>Prognosis:</a:t>
            </a:r>
          </a:p>
          <a:p>
            <a:r>
              <a:rPr lang="en-US" dirty="0" smtClean="0"/>
              <a:t>                          </a:t>
            </a:r>
            <a:r>
              <a:rPr lang="en-US" b="1" dirty="0" smtClean="0">
                <a:solidFill>
                  <a:srgbClr val="9966FF"/>
                </a:solidFill>
              </a:rPr>
              <a:t>By definition, course of disorder is    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                less than 1 month. Recovery is up to  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                      80% with treatment.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886200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83CC2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9966FF"/>
                </a:solidFill>
              </a:rPr>
              <a:t> Hospitalization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99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9966FF"/>
                </a:solidFill>
              </a:rPr>
              <a:t> Pharmacotherapy (antipsychotic drugs + </a:t>
            </a:r>
          </a:p>
          <a:p>
            <a:r>
              <a:rPr lang="en-US" sz="1600" b="1" dirty="0" smtClean="0">
                <a:solidFill>
                  <a:srgbClr val="9966FF"/>
                </a:solidFill>
              </a:rPr>
              <a:t>                                      Benzodiazepines)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99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9966FF"/>
                </a:solidFill>
              </a:rPr>
              <a:t> Psychotherapy ( Family involvement in    </a:t>
            </a:r>
          </a:p>
          <a:p>
            <a:r>
              <a:rPr lang="en-US" sz="1600" b="1" dirty="0" smtClean="0">
                <a:solidFill>
                  <a:srgbClr val="9966FF"/>
                </a:solidFill>
              </a:rPr>
              <a:t>  the treatment process maybe crucial to a </a:t>
            </a:r>
          </a:p>
          <a:p>
            <a:r>
              <a:rPr lang="en-US" sz="1600" b="1" dirty="0" smtClean="0">
                <a:solidFill>
                  <a:srgbClr val="9966FF"/>
                </a:solidFill>
              </a:rPr>
              <a:t>  successful outcome).</a:t>
            </a:r>
            <a:endParaRPr lang="en-US" sz="1600" b="1" dirty="0">
              <a:solidFill>
                <a:srgbClr val="9966FF"/>
              </a:solidFill>
            </a:endParaRPr>
          </a:p>
        </p:txBody>
      </p:sp>
      <p:pic>
        <p:nvPicPr>
          <p:cNvPr id="8195" name="Picture 3" descr="N:\New Folder\the-couc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19600"/>
            <a:ext cx="1916112" cy="18173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772400" cy="708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22ADF2"/>
                </a:solidFill>
                <a:latin typeface="+mj-lt"/>
                <a:ea typeface="+mj-ea"/>
                <a:cs typeface="+mj-cs"/>
              </a:rPr>
              <a:t>5.  Shared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22AD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Psychotic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2AD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Disorder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2ADF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09800" y="1219200"/>
            <a:ext cx="66294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Delusional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shared by two or more persons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US" sz="2000" b="1" kern="0" baseline="0" dirty="0" smtClean="0">
                <a:solidFill>
                  <a:srgbClr val="0066CC"/>
                </a:solidFill>
              </a:rPr>
              <a:t>Previously</a:t>
            </a:r>
            <a:r>
              <a:rPr lang="en-US" sz="2000" b="1" kern="0" dirty="0" smtClean="0">
                <a:solidFill>
                  <a:srgbClr val="0066CC"/>
                </a:solidFill>
              </a:rPr>
              <a:t> called </a:t>
            </a:r>
            <a:r>
              <a:rPr lang="en-US" sz="2000" i="1" kern="0" dirty="0" smtClean="0">
                <a:solidFill>
                  <a:srgbClr val="0066CC"/>
                </a:solidFill>
              </a:rPr>
              <a:t>induced paranoid disorder </a:t>
            </a:r>
            <a:r>
              <a:rPr lang="en-US" sz="2000" b="1" kern="0" dirty="0" smtClean="0">
                <a:solidFill>
                  <a:srgbClr val="0066CC"/>
                </a:solidFill>
              </a:rPr>
              <a:t>and </a:t>
            </a:r>
            <a:r>
              <a:rPr lang="en-US" sz="2000" i="1" kern="0" dirty="0" err="1" smtClean="0">
                <a:solidFill>
                  <a:srgbClr val="0066CC"/>
                </a:solidFill>
              </a:rPr>
              <a:t>folie</a:t>
            </a:r>
            <a:r>
              <a:rPr lang="en-US" sz="2000" i="1" kern="0" dirty="0" smtClean="0">
                <a:solidFill>
                  <a:srgbClr val="0066CC"/>
                </a:solidFill>
              </a:rPr>
              <a:t> </a:t>
            </a:r>
            <a:r>
              <a:rPr lang="en-US" sz="2000" i="1" kern="0" dirty="0" smtClean="0">
                <a:solidFill>
                  <a:srgbClr val="0066CC"/>
                </a:solidFill>
                <a:latin typeface="Arial"/>
                <a:cs typeface="Arial"/>
              </a:rPr>
              <a:t>á</a:t>
            </a:r>
            <a:r>
              <a:rPr lang="en-US" sz="2000" i="1" kern="0" dirty="0" smtClean="0">
                <a:solidFill>
                  <a:srgbClr val="0066CC"/>
                </a:solidFill>
              </a:rPr>
              <a:t> </a:t>
            </a:r>
            <a:r>
              <a:rPr lang="en-US" sz="2000" i="1" kern="0" dirty="0" err="1" smtClean="0">
                <a:solidFill>
                  <a:srgbClr val="0066CC"/>
                </a:solidFill>
              </a:rPr>
              <a:t>deux</a:t>
            </a:r>
            <a:endParaRPr lang="en-US" sz="2000" i="1" kern="0" dirty="0" smtClean="0">
              <a:solidFill>
                <a:srgbClr val="0066CC"/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US" sz="2000" kern="0" dirty="0" smtClean="0">
              <a:solidFill>
                <a:srgbClr val="0066CC"/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common in: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</a:rPr>
              <a:t>     * Women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</a:rPr>
              <a:t>     * Persons with physical     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</a:rPr>
              <a:t>       disabilities that make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</a:rPr>
              <a:t>       them dependent on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</a:rPr>
              <a:t>       another person.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N:\New Folder\p10706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71800"/>
            <a:ext cx="2743200" cy="3344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81000"/>
            <a:ext cx="7848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2ADF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DSM-IV-TR Diagnostic Criteria for Shared Psychotic Disorder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447800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b="1" dirty="0" smtClean="0">
                <a:solidFill>
                  <a:srgbClr val="0066CC"/>
                </a:solidFill>
              </a:rPr>
              <a:t>A delusion develops in an individual in the context of a close relationship with another person(s), who has an already-established delusion.</a:t>
            </a:r>
          </a:p>
          <a:p>
            <a:pPr marL="342900" indent="-342900" algn="just"/>
            <a:endParaRPr lang="en-US" b="1" dirty="0" smtClean="0">
              <a:solidFill>
                <a:srgbClr val="0066CC"/>
              </a:solidFill>
            </a:endParaRPr>
          </a:p>
          <a:p>
            <a:pPr marL="342900" indent="-342900" algn="just"/>
            <a:r>
              <a:rPr lang="en-US" b="1" dirty="0" smtClean="0">
                <a:solidFill>
                  <a:srgbClr val="0066CC"/>
                </a:solidFill>
              </a:rPr>
              <a:t>B. The delusion is similar in content to that of the person who already has the established delusion.</a:t>
            </a:r>
          </a:p>
          <a:p>
            <a:pPr marL="342900" indent="-342900" algn="just"/>
            <a:endParaRPr lang="en-US" b="1" dirty="0" smtClean="0">
              <a:solidFill>
                <a:srgbClr val="0066CC"/>
              </a:solidFill>
            </a:endParaRPr>
          </a:p>
          <a:p>
            <a:pPr marL="342900" indent="-342900" algn="just"/>
            <a:r>
              <a:rPr lang="en-US" b="1" dirty="0" smtClean="0">
                <a:solidFill>
                  <a:srgbClr val="0066CC"/>
                </a:solidFill>
              </a:rPr>
              <a:t>C. The disturbance is not better accounted for by another psychotic disorder (e.g. schizophrenia) or a mood disorder with psychotic features and is not due to the direct psychological effects of a substance (e.g. a drug of abuse, a medication) or a general medical condition.</a:t>
            </a:r>
          </a:p>
          <a:p>
            <a:pPr marL="342900" indent="-342900" algn="just"/>
            <a:endParaRPr lang="en-US" b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2ADF2"/>
                </a:solidFill>
              </a:rPr>
              <a:t>DDx</a:t>
            </a:r>
            <a:r>
              <a:rPr lang="en-US" sz="2400" b="1" dirty="0" smtClean="0">
                <a:solidFill>
                  <a:srgbClr val="22ADF2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70CCB"/>
                </a:solidFill>
              </a:rPr>
              <a:t>         </a:t>
            </a:r>
            <a:r>
              <a:rPr lang="en-US" sz="2000" b="1" dirty="0" smtClean="0">
                <a:solidFill>
                  <a:srgbClr val="0066CC"/>
                </a:solidFill>
              </a:rPr>
              <a:t>1- Personality disorder</a:t>
            </a:r>
          </a:p>
          <a:p>
            <a:r>
              <a:rPr lang="en-US" sz="2000" b="1" dirty="0" smtClean="0">
                <a:solidFill>
                  <a:srgbClr val="0066CC"/>
                </a:solidFill>
              </a:rPr>
              <a:t>         2- Malingering</a:t>
            </a:r>
          </a:p>
          <a:p>
            <a:r>
              <a:rPr lang="en-US" sz="2000" b="1" dirty="0" smtClean="0">
                <a:solidFill>
                  <a:srgbClr val="0066CC"/>
                </a:solidFill>
              </a:rPr>
              <a:t>         3- Factitious disorders</a:t>
            </a:r>
          </a:p>
          <a:p>
            <a:r>
              <a:rPr lang="en-US" sz="2000" b="1" dirty="0" smtClean="0">
                <a:solidFill>
                  <a:srgbClr val="0066CC"/>
                </a:solidFill>
              </a:rPr>
              <a:t>         4- Medical causes must always be considered</a:t>
            </a:r>
            <a:endParaRPr lang="en-US" b="1" dirty="0" smtClean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286000"/>
            <a:ext cx="586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2ADF2"/>
                </a:solidFill>
              </a:rPr>
              <a:t>Prognosis:</a:t>
            </a:r>
          </a:p>
          <a:p>
            <a:r>
              <a:rPr lang="en-US" b="1" dirty="0" smtClean="0">
                <a:solidFill>
                  <a:srgbClr val="0066CC"/>
                </a:solidFill>
              </a:rPr>
              <a:t>                         Traditionally the submissive partner     </a:t>
            </a:r>
          </a:p>
          <a:p>
            <a:r>
              <a:rPr lang="en-US" b="1" dirty="0" smtClean="0">
                <a:solidFill>
                  <a:srgbClr val="0066CC"/>
                </a:solidFill>
              </a:rPr>
              <a:t>                         is separated from the dominant,  </a:t>
            </a:r>
          </a:p>
          <a:p>
            <a:r>
              <a:rPr lang="en-US" b="1" dirty="0" smtClean="0">
                <a:solidFill>
                  <a:srgbClr val="0066CC"/>
                </a:solidFill>
              </a:rPr>
              <a:t>                         psychotic partner, with the ideal </a:t>
            </a:r>
          </a:p>
          <a:p>
            <a:r>
              <a:rPr lang="en-US" b="1" dirty="0" smtClean="0">
                <a:solidFill>
                  <a:srgbClr val="0066CC"/>
                </a:solidFill>
              </a:rPr>
              <a:t>                         outcome being a rapid diminution in </a:t>
            </a:r>
          </a:p>
          <a:p>
            <a:r>
              <a:rPr lang="en-US" b="1" dirty="0" smtClean="0">
                <a:solidFill>
                  <a:srgbClr val="0066CC"/>
                </a:solidFill>
              </a:rPr>
              <a:t>                         the psychotic symptoms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43434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2ADF2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66CC"/>
                </a:solidFill>
              </a:rPr>
              <a:t>  Separate the persons and help the more  </a:t>
            </a:r>
          </a:p>
          <a:p>
            <a:r>
              <a:rPr lang="en-US" sz="1600" b="1" dirty="0" smtClean="0">
                <a:solidFill>
                  <a:srgbClr val="0066CC"/>
                </a:solidFill>
              </a:rPr>
              <a:t>   submissive, dependent partner develop </a:t>
            </a:r>
          </a:p>
          <a:p>
            <a:r>
              <a:rPr lang="en-US" sz="1600" b="1" dirty="0" smtClean="0">
                <a:solidFill>
                  <a:srgbClr val="0066CC"/>
                </a:solidFill>
              </a:rPr>
              <a:t>   other means of support to compensate </a:t>
            </a:r>
          </a:p>
          <a:p>
            <a:r>
              <a:rPr lang="en-US" sz="1600" b="1" dirty="0" smtClean="0">
                <a:solidFill>
                  <a:srgbClr val="0066CC"/>
                </a:solidFill>
              </a:rPr>
              <a:t>   for the loss of the relationship.</a:t>
            </a:r>
          </a:p>
          <a:p>
            <a:endParaRPr lang="en-US" sz="1600" b="1" dirty="0" smtClean="0">
              <a:solidFill>
                <a:srgbClr val="99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66CC"/>
                </a:solidFill>
              </a:rPr>
              <a:t>  Antipsychotic medications</a:t>
            </a:r>
            <a:endParaRPr lang="en-US" sz="16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708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6.  Postpartum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Psychosis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81200" y="1143000"/>
            <a:ext cx="66294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09800" y="1219200"/>
            <a:ext cx="58674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Syndrome</a:t>
            </a: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occurring after childbirth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characterized by severe depression and delusions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000" b="1" u="none" strike="noStrike" kern="0" cap="none" spc="0" normalizeH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baseline="0" dirty="0" smtClean="0">
                <a:solidFill>
                  <a:srgbClr val="CC00CC"/>
                </a:solidFill>
              </a:rPr>
              <a:t>Incidence</a:t>
            </a:r>
            <a:r>
              <a:rPr lang="en-US" sz="2000" b="1" kern="0" dirty="0" smtClean="0">
                <a:solidFill>
                  <a:srgbClr val="CC00CC"/>
                </a:solidFill>
              </a:rPr>
              <a:t> 1 to 2 per 1000 childbirths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US" sz="2000" b="1" kern="0" dirty="0" smtClean="0">
              <a:solidFill>
                <a:srgbClr val="CC00CC"/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dirty="0" smtClean="0">
                <a:solidFill>
                  <a:srgbClr val="CC00CC"/>
                </a:solidFill>
              </a:rPr>
              <a:t>Usually secondary to underlying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CC00CC"/>
                </a:solidFill>
              </a:rPr>
              <a:t>     mental illness (e.g. schizophrenia,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b="1" kern="0" dirty="0" smtClean="0">
                <a:solidFill>
                  <a:srgbClr val="CC00CC"/>
                </a:solidFill>
              </a:rPr>
              <a:t>     bipolar disorder)</a:t>
            </a:r>
          </a:p>
        </p:txBody>
      </p:sp>
      <p:pic>
        <p:nvPicPr>
          <p:cNvPr id="4098" name="Picture 2" descr="N:\New Folder\post_partum_aw_v_Variation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267200"/>
            <a:ext cx="1562490" cy="2080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534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900FF"/>
                </a:solidFill>
              </a:rPr>
              <a:t>Dx</a:t>
            </a:r>
            <a:r>
              <a:rPr lang="en-US" sz="2400" b="1" dirty="0" smtClean="0">
                <a:solidFill>
                  <a:srgbClr val="9900FF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CC00CC"/>
                </a:solidFill>
              </a:rPr>
              <a:t>Most cases occur 2 to 3 days postpartum</a:t>
            </a:r>
          </a:p>
          <a:p>
            <a:endParaRPr lang="en-US" sz="2000" b="1" dirty="0" smtClean="0">
              <a:solidFill>
                <a:srgbClr val="CC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Initial complaints: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                               Insomnia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                               Restlessness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                               Irrationality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                               Delusions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                               Obsessive concerns about the infant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C00CC"/>
                </a:solidFill>
              </a:rPr>
              <a:t>                               Emotional liability progress to confusion</a:t>
            </a:r>
          </a:p>
          <a:p>
            <a:endParaRPr lang="en-US" sz="2000" b="1" dirty="0" smtClean="0">
              <a:solidFill>
                <a:srgbClr val="CC00CC"/>
              </a:solidFill>
            </a:endParaRPr>
          </a:p>
          <a:p>
            <a:endParaRPr lang="en-US" sz="2000" b="1" dirty="0" smtClean="0">
              <a:solidFill>
                <a:srgbClr val="CC00CC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51F3E"/>
                </a:solidFill>
              </a:rPr>
              <a:t>        **Thoughts of wanting to harm the baby</a:t>
            </a:r>
          </a:p>
          <a:p>
            <a:pPr algn="ctr"/>
            <a:r>
              <a:rPr lang="en-US" sz="2000" b="1" i="1" dirty="0" smtClean="0">
                <a:solidFill>
                  <a:srgbClr val="F51F3E"/>
                </a:solidFill>
              </a:rPr>
              <a:t>        or self are characteristic**</a:t>
            </a:r>
          </a:p>
        </p:txBody>
      </p:sp>
      <p:pic>
        <p:nvPicPr>
          <p:cNvPr id="9218" name="Picture 2" descr="N:\New Folder\Postpartum_Psychosis-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38200"/>
            <a:ext cx="2062162" cy="2672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7543800" cy="936625"/>
          </a:xfrm>
        </p:spPr>
        <p:txBody>
          <a:bodyPr/>
          <a:lstStyle/>
          <a:p>
            <a:r>
              <a:rPr lang="en-US" b="1" dirty="0" smtClean="0">
                <a:solidFill>
                  <a:srgbClr val="A82883"/>
                </a:solidFill>
              </a:rPr>
              <a:t>OTHER PSYCHOTIC DISORDERS</a:t>
            </a:r>
            <a:endParaRPr lang="en-US" b="1" dirty="0">
              <a:solidFill>
                <a:srgbClr val="A8288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524000"/>
            <a:ext cx="6400800" cy="50292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1.    </a:t>
            </a:r>
            <a:r>
              <a:rPr lang="en-US" b="1" dirty="0" err="1" smtClean="0">
                <a:solidFill>
                  <a:srgbClr val="CC66FF"/>
                </a:solidFill>
              </a:rPr>
              <a:t>Schizophreniform</a:t>
            </a:r>
            <a:r>
              <a:rPr lang="en-US" b="1" dirty="0" smtClean="0">
                <a:solidFill>
                  <a:srgbClr val="CC66FF"/>
                </a:solidFill>
              </a:rPr>
              <a:t> Disorder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2.    Schizoaffective Disorder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3.    Delusional Disorder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4.    Brief Psychotic Disorder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5.    Shared Psychotic Disorder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6.    Postpartum Psychosis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7.    Psychotic Disorder Not Otherwise                                   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       Specified</a:t>
            </a:r>
          </a:p>
          <a:p>
            <a:pPr marL="514350" indent="-514350" algn="l"/>
            <a:r>
              <a:rPr lang="en-US" b="1" dirty="0" smtClean="0">
                <a:solidFill>
                  <a:srgbClr val="CC66FF"/>
                </a:solidFill>
              </a:rPr>
              <a:t>8.    Culture-Bound Syndromes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900FF"/>
                </a:solidFill>
              </a:rPr>
              <a:t>DDx</a:t>
            </a:r>
            <a:r>
              <a:rPr lang="en-US" sz="2400" b="1" dirty="0" smtClean="0">
                <a:solidFill>
                  <a:srgbClr val="9900FF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70CCB"/>
                </a:solidFill>
              </a:rPr>
              <a:t>         </a:t>
            </a:r>
            <a:r>
              <a:rPr lang="en-US" sz="2000" b="1" dirty="0" smtClean="0">
                <a:solidFill>
                  <a:srgbClr val="CC00CC"/>
                </a:solidFill>
              </a:rPr>
              <a:t>1- Postpartum blues: </a:t>
            </a:r>
            <a:r>
              <a:rPr lang="en-US" sz="2000" dirty="0" smtClean="0"/>
              <a:t>Most women experience postpartum  </a:t>
            </a:r>
          </a:p>
          <a:p>
            <a:r>
              <a:rPr lang="en-US" sz="2000" dirty="0" smtClean="0"/>
              <a:t>             emotional </a:t>
            </a:r>
            <a:r>
              <a:rPr lang="en-US" sz="2000" dirty="0" err="1" smtClean="0"/>
              <a:t>lability</a:t>
            </a:r>
            <a:r>
              <a:rPr lang="en-US" sz="2000" dirty="0" smtClean="0"/>
              <a:t>. Clears spontaneously. No evidence of </a:t>
            </a:r>
          </a:p>
          <a:p>
            <a:r>
              <a:rPr lang="en-US" sz="2000" dirty="0" smtClean="0"/>
              <a:t>             psychotic thinking.</a:t>
            </a: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 2- Substance-induced mood disorder: </a:t>
            </a:r>
            <a:r>
              <a:rPr lang="en-US" sz="2000" dirty="0" smtClean="0"/>
              <a:t>Depression associated </a:t>
            </a:r>
          </a:p>
          <a:p>
            <a:r>
              <a:rPr lang="en-US" sz="2000" dirty="0" smtClean="0"/>
              <a:t>             with post anesthetic states, such as after cesarean section.</a:t>
            </a: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 3- Psychotic disorder resulting from general medical condition:  </a:t>
            </a: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     </a:t>
            </a:r>
            <a:r>
              <a:rPr lang="en-US" sz="2000" dirty="0" smtClean="0"/>
              <a:t>R/O infection, hormonal imbalance, preeclampsia.  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62200" y="2895600"/>
            <a:ext cx="655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FF"/>
                </a:solidFill>
              </a:rPr>
              <a:t>Prognosis:</a:t>
            </a:r>
          </a:p>
          <a:p>
            <a:r>
              <a:rPr lang="en-US" b="1" dirty="0" smtClean="0">
                <a:solidFill>
                  <a:srgbClr val="9966FF"/>
                </a:solidFill>
              </a:rPr>
              <a:t>    Good prognosis associated with: </a:t>
            </a:r>
            <a:r>
              <a:rPr lang="en-US" b="1" dirty="0" smtClean="0">
                <a:solidFill>
                  <a:srgbClr val="CC00CC"/>
                </a:solidFill>
              </a:rPr>
              <a:t>supportive family  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                                                              network and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                                                              appropriate treatment.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**Risk of infanticide, suicide or both are high in untreated cases**</a:t>
            </a:r>
          </a:p>
          <a:p>
            <a:endParaRPr lang="en-US" b="1" dirty="0" smtClean="0">
              <a:solidFill>
                <a:srgbClr val="CC00CC"/>
              </a:solidFill>
            </a:endParaRPr>
          </a:p>
          <a:p>
            <a:endParaRPr lang="en-US" b="1" dirty="0" smtClean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724400"/>
            <a:ext cx="624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FF"/>
                </a:solidFill>
              </a:rPr>
              <a:t>Treatment:</a:t>
            </a:r>
          </a:p>
          <a:p>
            <a:r>
              <a:rPr lang="en-US" sz="1600" b="1" dirty="0" smtClean="0">
                <a:solidFill>
                  <a:srgbClr val="0066CC"/>
                </a:solidFill>
              </a:rPr>
              <a:t>                           </a:t>
            </a:r>
            <a:r>
              <a:rPr lang="en-US" sz="1600" b="1" dirty="0" smtClean="0">
                <a:solidFill>
                  <a:srgbClr val="CC00CC"/>
                </a:solidFill>
              </a:rPr>
              <a:t>Pharmacologic: </a:t>
            </a:r>
            <a:r>
              <a:rPr lang="en-US" sz="1600" b="1" dirty="0" smtClean="0">
                <a:solidFill>
                  <a:srgbClr val="CC0099"/>
                </a:solidFill>
              </a:rPr>
              <a:t>antidepressants + </a:t>
            </a:r>
            <a:r>
              <a:rPr lang="en-US" sz="1600" b="1" dirty="0" err="1" smtClean="0">
                <a:solidFill>
                  <a:srgbClr val="CC0099"/>
                </a:solidFill>
              </a:rPr>
              <a:t>antianxiety</a:t>
            </a:r>
            <a:r>
              <a:rPr lang="en-US" sz="1600" b="1" dirty="0" smtClean="0">
                <a:solidFill>
                  <a:srgbClr val="CC0099"/>
                </a:solidFill>
              </a:rPr>
              <a:t>  </a:t>
            </a:r>
          </a:p>
          <a:p>
            <a:r>
              <a:rPr lang="en-US" sz="1600" b="1" dirty="0" smtClean="0">
                <a:solidFill>
                  <a:srgbClr val="CC0099"/>
                </a:solidFill>
              </a:rPr>
              <a:t>                                                                     + antipsychotic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0066CC"/>
              </a:solidFill>
            </a:endParaRPr>
          </a:p>
          <a:p>
            <a:r>
              <a:rPr lang="en-US" sz="1600" b="1" dirty="0" smtClean="0">
                <a:solidFill>
                  <a:srgbClr val="0066CC"/>
                </a:solidFill>
              </a:rPr>
              <a:t>                           </a:t>
            </a:r>
            <a:r>
              <a:rPr lang="en-US" sz="1600" b="1" dirty="0" smtClean="0">
                <a:solidFill>
                  <a:srgbClr val="CC00CC"/>
                </a:solidFill>
              </a:rPr>
              <a:t>Psychological:</a:t>
            </a:r>
            <a:r>
              <a:rPr lang="en-US" sz="1600" b="1" dirty="0" smtClean="0">
                <a:solidFill>
                  <a:srgbClr val="0066CC"/>
                </a:solidFill>
              </a:rPr>
              <a:t> </a:t>
            </a:r>
            <a:r>
              <a:rPr lang="en-US" sz="1600" b="1" dirty="0" smtClean="0">
                <a:solidFill>
                  <a:srgbClr val="CC0099"/>
                </a:solidFill>
              </a:rPr>
              <a:t>Individual and </a:t>
            </a:r>
          </a:p>
          <a:p>
            <a:r>
              <a:rPr lang="en-US" sz="1600" b="1" dirty="0" smtClean="0">
                <a:solidFill>
                  <a:srgbClr val="CC0099"/>
                </a:solidFill>
              </a:rPr>
              <a:t>                                                                  marital psychotherapy  </a:t>
            </a:r>
            <a:endParaRPr lang="en-US" sz="16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772400" cy="708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7.  Psychotic Disorder Not Otherwise Specified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133600" y="1676400"/>
            <a:ext cx="58674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b="1" kern="0" dirty="0" smtClean="0">
                <a:solidFill>
                  <a:srgbClr val="003300"/>
                </a:solidFill>
              </a:rPr>
              <a:t>Patients whose psychotic presentation does not meet the diagnostic criteria for any established psychotic disorder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b="1" kern="0" dirty="0" smtClean="0">
                <a:solidFill>
                  <a:srgbClr val="003300"/>
                </a:solidFill>
              </a:rPr>
              <a:t>Also known as </a:t>
            </a:r>
            <a:r>
              <a:rPr lang="en-US" i="1" kern="0" dirty="0" smtClean="0">
                <a:solidFill>
                  <a:srgbClr val="003300"/>
                </a:solidFill>
              </a:rPr>
              <a:t>atypical psychosis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US" i="1" kern="0" dirty="0" smtClean="0">
              <a:solidFill>
                <a:srgbClr val="003300"/>
              </a:solidFill>
            </a:endParaRPr>
          </a:p>
        </p:txBody>
      </p:sp>
      <p:pic>
        <p:nvPicPr>
          <p:cNvPr id="10242" name="Picture 2" descr="N:\New Folder\logo-mini-psy-20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3848">
            <a:off x="6866071" y="3505060"/>
            <a:ext cx="1432728" cy="1569981"/>
          </a:xfrm>
          <a:prstGeom prst="rect">
            <a:avLst/>
          </a:prstGeom>
          <a:noFill/>
        </p:spPr>
      </p:pic>
      <p:pic>
        <p:nvPicPr>
          <p:cNvPr id="10243" name="Picture 3" descr="N:\New Folder\auditory+hallucin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648200"/>
            <a:ext cx="1143000" cy="1524000"/>
          </a:xfrm>
          <a:prstGeom prst="rect">
            <a:avLst/>
          </a:prstGeom>
          <a:noFill/>
        </p:spPr>
      </p:pic>
      <p:pic>
        <p:nvPicPr>
          <p:cNvPr id="10244" name="Picture 4" descr="N:\New Folder\6f8603b11375423e7913172eaf1f12df_n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63823">
            <a:off x="3041987" y="3575195"/>
            <a:ext cx="1556622" cy="1560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"/>
            <a:ext cx="8077200" cy="11430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DSM-IV-TR Diagnostic Criteria for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smtClean="0">
                <a:solidFill>
                  <a:srgbClr val="009900"/>
                </a:solidFill>
              </a:rPr>
              <a:t>Psychotic Disorder Not Otherwise Specified*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1600" b="1" dirty="0" smtClean="0">
                <a:solidFill>
                  <a:srgbClr val="003300"/>
                </a:solidFill>
              </a:rPr>
              <a:t>This category includes psychotic </a:t>
            </a:r>
            <a:r>
              <a:rPr lang="en-US" sz="1600" b="1" dirty="0" err="1" smtClean="0">
                <a:solidFill>
                  <a:srgbClr val="003300"/>
                </a:solidFill>
              </a:rPr>
              <a:t>symptomatology</a:t>
            </a:r>
            <a:r>
              <a:rPr lang="en-US" sz="1600" b="1" dirty="0" smtClean="0">
                <a:solidFill>
                  <a:srgbClr val="003300"/>
                </a:solidFill>
              </a:rPr>
              <a:t>  (i.e. delusions, hallucinations, disorganizes speech, grossly disorganizes or catatonic behavior) about which there is inadequate information to make a specific diagnosis or about which there is contradictory information, or disorders with psychotic symptoms that do not meet the criteria for any specific psychotic disorder.</a:t>
            </a:r>
          </a:p>
          <a:p>
            <a:pPr marL="342900" indent="-342900" algn="just"/>
            <a:r>
              <a:rPr lang="en-US" sz="1600" b="1" i="1" dirty="0" smtClean="0">
                <a:solidFill>
                  <a:srgbClr val="00B050"/>
                </a:solidFill>
              </a:rPr>
              <a:t>Examples include:</a:t>
            </a:r>
          </a:p>
          <a:p>
            <a:pPr marL="342900" indent="-342900" algn="just"/>
            <a:r>
              <a:rPr lang="en-US" sz="1600" b="1" dirty="0" smtClean="0">
                <a:solidFill>
                  <a:srgbClr val="0066CC"/>
                </a:solidFill>
              </a:rPr>
              <a:t>1- Postpartum psychosis </a:t>
            </a:r>
            <a:r>
              <a:rPr lang="en-US" sz="1600" dirty="0" smtClean="0">
                <a:solidFill>
                  <a:srgbClr val="003300"/>
                </a:solidFill>
              </a:rPr>
              <a:t>that does not meet criteria for mood disorder with psychotic 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features, brief psychotic disorders, psychotic disorder due to a general 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medical condition, or substance-induced psychotic disorder.</a:t>
            </a:r>
          </a:p>
          <a:p>
            <a:pPr marL="342900" indent="-342900" algn="just"/>
            <a:endParaRPr lang="en-US" sz="1600" b="1" dirty="0" smtClean="0">
              <a:solidFill>
                <a:srgbClr val="003300"/>
              </a:solidFill>
            </a:endParaRPr>
          </a:p>
          <a:p>
            <a:pPr marL="342900" indent="-342900" algn="just"/>
            <a:r>
              <a:rPr lang="en-US" sz="1600" b="1" dirty="0" smtClean="0">
                <a:solidFill>
                  <a:srgbClr val="0066CC"/>
                </a:solidFill>
              </a:rPr>
              <a:t>                                     2- Psychotic symptoms </a:t>
            </a:r>
            <a:r>
              <a:rPr lang="en-US" sz="1600" dirty="0" smtClean="0">
                <a:solidFill>
                  <a:srgbClr val="003300"/>
                </a:solidFill>
              </a:rPr>
              <a:t>that have lasted for less than 1 month but  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    that have not yet remitted, so that the criteria for brief psychotic 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    disorder are not met.</a:t>
            </a:r>
          </a:p>
          <a:p>
            <a:pPr marL="342900" indent="-342900" algn="just"/>
            <a:r>
              <a:rPr lang="en-US" sz="1600" b="1" dirty="0" smtClean="0">
                <a:solidFill>
                  <a:srgbClr val="0066CC"/>
                </a:solidFill>
              </a:rPr>
              <a:t>                                     3-  Persistent auditory hallucinations </a:t>
            </a:r>
            <a:r>
              <a:rPr lang="en-US" sz="1600" dirty="0" smtClean="0">
                <a:solidFill>
                  <a:srgbClr val="003300"/>
                </a:solidFill>
              </a:rPr>
              <a:t>in the absence of any other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     features.</a:t>
            </a:r>
          </a:p>
          <a:p>
            <a:pPr marL="342900" indent="-342900" algn="just"/>
            <a:r>
              <a:rPr lang="en-US" sz="1600" b="1" dirty="0" smtClean="0">
                <a:solidFill>
                  <a:srgbClr val="0066CC"/>
                </a:solidFill>
              </a:rPr>
              <a:t>                                     4-  Persistent </a:t>
            </a:r>
            <a:r>
              <a:rPr lang="en-US" sz="1600" b="1" dirty="0" err="1" smtClean="0">
                <a:solidFill>
                  <a:srgbClr val="0066CC"/>
                </a:solidFill>
              </a:rPr>
              <a:t>nonbizarre</a:t>
            </a:r>
            <a:r>
              <a:rPr lang="en-US" sz="1600" b="1" dirty="0" smtClean="0">
                <a:solidFill>
                  <a:srgbClr val="0066CC"/>
                </a:solidFill>
              </a:rPr>
              <a:t> delusions with periods of overlapping  </a:t>
            </a:r>
          </a:p>
          <a:p>
            <a:pPr marL="342900" indent="-342900" algn="just"/>
            <a:r>
              <a:rPr lang="en-US" sz="1600" b="1" dirty="0" smtClean="0">
                <a:solidFill>
                  <a:srgbClr val="0066CC"/>
                </a:solidFill>
              </a:rPr>
              <a:t>                                          mood episodes</a:t>
            </a:r>
            <a:r>
              <a:rPr lang="en-US" sz="1600" b="1" dirty="0" smtClean="0">
                <a:solidFill>
                  <a:srgbClr val="009900"/>
                </a:solidFill>
              </a:rPr>
              <a:t> </a:t>
            </a:r>
            <a:r>
              <a:rPr lang="en-US" sz="1600" dirty="0" smtClean="0">
                <a:solidFill>
                  <a:srgbClr val="003300"/>
                </a:solidFill>
              </a:rPr>
              <a:t>that have been present for a substantial portion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     of the delusional disturbance.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</a:t>
            </a:r>
            <a:r>
              <a:rPr lang="en-US" sz="1600" b="1" dirty="0" smtClean="0">
                <a:solidFill>
                  <a:srgbClr val="0066CC"/>
                </a:solidFill>
              </a:rPr>
              <a:t>5-  Situations in which the clinician has concluded that a    </a:t>
            </a:r>
          </a:p>
          <a:p>
            <a:pPr marL="342900" indent="-342900" algn="just"/>
            <a:r>
              <a:rPr lang="en-US" sz="1600" b="1" dirty="0" smtClean="0">
                <a:solidFill>
                  <a:srgbClr val="0066CC"/>
                </a:solidFill>
              </a:rPr>
              <a:t>                                          psychotic disorder is present,</a:t>
            </a:r>
            <a:r>
              <a:rPr lang="en-US" sz="1600" dirty="0" smtClean="0">
                <a:solidFill>
                  <a:srgbClr val="0066CC"/>
                </a:solidFill>
              </a:rPr>
              <a:t> </a:t>
            </a:r>
            <a:r>
              <a:rPr lang="en-US" sz="1600" dirty="0" smtClean="0">
                <a:solidFill>
                  <a:srgbClr val="003300"/>
                </a:solidFill>
              </a:rPr>
              <a:t>but is unable to determine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     whether it is primary, due to a general medical condition, or  </a:t>
            </a:r>
          </a:p>
          <a:p>
            <a:pPr marL="342900" indent="-342900" algn="just"/>
            <a:r>
              <a:rPr lang="en-US" sz="1600" dirty="0" smtClean="0">
                <a:solidFill>
                  <a:srgbClr val="003300"/>
                </a:solidFill>
              </a:rPr>
              <a:t>                                          substance induced.</a:t>
            </a:r>
            <a:endParaRPr lang="en-US" sz="1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9249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Signs &amp; Symptoms:</a:t>
            </a:r>
          </a:p>
          <a:p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     </a:t>
            </a:r>
            <a:r>
              <a:rPr lang="en-US" sz="2000" b="1" dirty="0" smtClean="0">
                <a:solidFill>
                  <a:srgbClr val="009900"/>
                </a:solidFill>
              </a:rPr>
              <a:t>1- </a:t>
            </a:r>
            <a:r>
              <a:rPr lang="en-US" sz="2000" b="1" dirty="0" err="1" smtClean="0">
                <a:solidFill>
                  <a:srgbClr val="009900"/>
                </a:solidFill>
              </a:rPr>
              <a:t>Autoscopic</a:t>
            </a:r>
            <a:r>
              <a:rPr lang="en-US" sz="2000" b="1" dirty="0" smtClean="0">
                <a:solidFill>
                  <a:srgbClr val="009900"/>
                </a:solidFill>
              </a:rPr>
              <a:t> psychosis: </a:t>
            </a:r>
          </a:p>
          <a:p>
            <a:pPr algn="just"/>
            <a:r>
              <a:rPr lang="en-US" sz="2000" b="1" dirty="0" smtClean="0">
                <a:solidFill>
                  <a:srgbClr val="009900"/>
                </a:solidFill>
              </a:rPr>
              <a:t>        </a:t>
            </a:r>
            <a:r>
              <a:rPr lang="en-US" dirty="0" smtClean="0"/>
              <a:t>Rare hallucinatory psychosis during which the patient sees a phantom  or  </a:t>
            </a:r>
          </a:p>
          <a:p>
            <a:pPr algn="just"/>
            <a:r>
              <a:rPr lang="en-US" dirty="0" smtClean="0"/>
              <a:t>         specter of his or her own body. Maybe psychogenic in origin, but </a:t>
            </a:r>
          </a:p>
          <a:p>
            <a:pPr algn="just"/>
            <a:r>
              <a:rPr lang="en-US" dirty="0" smtClean="0"/>
              <a:t>         consider lesion of </a:t>
            </a:r>
            <a:r>
              <a:rPr lang="en-US" dirty="0" err="1" smtClean="0"/>
              <a:t>temporoparietal</a:t>
            </a:r>
            <a:r>
              <a:rPr lang="en-US" dirty="0" smtClean="0"/>
              <a:t> lobe</a:t>
            </a:r>
            <a:r>
              <a:rPr lang="en-US" dirty="0" smtClean="0">
                <a:solidFill>
                  <a:srgbClr val="0066CC"/>
                </a:solidFill>
              </a:rPr>
              <a:t>. </a:t>
            </a:r>
            <a:r>
              <a:rPr lang="en-US" b="1" dirty="0" smtClean="0">
                <a:solidFill>
                  <a:srgbClr val="0066CC"/>
                </a:solidFill>
              </a:rPr>
              <a:t>Responds to antipsychotic  </a:t>
            </a:r>
          </a:p>
          <a:p>
            <a:pPr algn="just"/>
            <a:r>
              <a:rPr lang="en-US" b="1" dirty="0" smtClean="0">
                <a:solidFill>
                  <a:srgbClr val="0066CC"/>
                </a:solidFill>
              </a:rPr>
              <a:t>         medications.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>
                <a:solidFill>
                  <a:srgbClr val="009900"/>
                </a:solidFill>
              </a:rPr>
              <a:t>               2- </a:t>
            </a:r>
            <a:r>
              <a:rPr lang="en-US" sz="2000" b="1" dirty="0" err="1" smtClean="0">
                <a:solidFill>
                  <a:srgbClr val="009900"/>
                </a:solidFill>
              </a:rPr>
              <a:t>Capgras</a:t>
            </a:r>
            <a:r>
              <a:rPr lang="en-US" sz="2000" b="1" dirty="0" smtClean="0">
                <a:solidFill>
                  <a:srgbClr val="009900"/>
                </a:solidFill>
              </a:rPr>
              <a:t>’ syndrome: </a:t>
            </a:r>
            <a:r>
              <a:rPr lang="en-US" dirty="0" smtClean="0"/>
              <a:t>Delusion that persons in the </a:t>
            </a:r>
          </a:p>
          <a:p>
            <a:pPr algn="just"/>
            <a:r>
              <a:rPr lang="en-US" dirty="0" smtClean="0"/>
              <a:t>                     environment are not their real selves but are doubles imitating the    </a:t>
            </a:r>
          </a:p>
          <a:p>
            <a:pPr algn="just"/>
            <a:r>
              <a:rPr lang="en-US" dirty="0" smtClean="0"/>
              <a:t>                     patient or impostors imitating someone else. Maybe part of </a:t>
            </a:r>
          </a:p>
          <a:p>
            <a:pPr algn="just"/>
            <a:r>
              <a:rPr lang="en-US" dirty="0" smtClean="0"/>
              <a:t>                     schizophrenia or cerebral lesions. </a:t>
            </a:r>
            <a:r>
              <a:rPr lang="en-US" b="1" dirty="0" smtClean="0">
                <a:solidFill>
                  <a:srgbClr val="0066CC"/>
                </a:solidFill>
              </a:rPr>
              <a:t>Treat with antipsychotic </a:t>
            </a:r>
          </a:p>
          <a:p>
            <a:pPr algn="just"/>
            <a:r>
              <a:rPr lang="en-US" b="1" dirty="0" smtClean="0">
                <a:solidFill>
                  <a:srgbClr val="0066CC"/>
                </a:solidFill>
              </a:rPr>
              <a:t>                     medications and psychotherapy.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>
                <a:solidFill>
                  <a:srgbClr val="009900"/>
                </a:solidFill>
              </a:rPr>
              <a:t>                       3- </a:t>
            </a:r>
            <a:r>
              <a:rPr lang="en-US" sz="2000" b="1" dirty="0" err="1" smtClean="0">
                <a:solidFill>
                  <a:srgbClr val="009900"/>
                </a:solidFill>
              </a:rPr>
              <a:t>Cotard’s</a:t>
            </a:r>
            <a:r>
              <a:rPr lang="en-US" sz="2000" b="1" dirty="0" smtClean="0">
                <a:solidFill>
                  <a:srgbClr val="009900"/>
                </a:solidFill>
              </a:rPr>
              <a:t> syndrome: </a:t>
            </a:r>
            <a:r>
              <a:rPr lang="en-US" dirty="0" smtClean="0"/>
              <a:t>Delusions of nihilism (e.g. nothing </a:t>
            </a:r>
          </a:p>
          <a:p>
            <a:pPr algn="just"/>
            <a:r>
              <a:rPr lang="en-US" dirty="0" smtClean="0"/>
              <a:t>                              exists, the body has disintegrated, the world is coming to an </a:t>
            </a:r>
          </a:p>
          <a:p>
            <a:pPr algn="just"/>
            <a:r>
              <a:rPr lang="en-US" dirty="0" smtClean="0"/>
              <a:t>                              end). Usually seen as part of schizophrenia or severe </a:t>
            </a:r>
          </a:p>
          <a:p>
            <a:pPr algn="just"/>
            <a:r>
              <a:rPr lang="en-US" dirty="0" smtClean="0"/>
              <a:t>                              bipolar disorder. Maybe an early sign of Alzheimer’s </a:t>
            </a:r>
          </a:p>
          <a:p>
            <a:pPr algn="just"/>
            <a:r>
              <a:rPr lang="en-US" dirty="0" smtClean="0"/>
              <a:t>                              disease or other cerebral lesion. </a:t>
            </a:r>
            <a:r>
              <a:rPr lang="en-US" b="1" dirty="0" smtClean="0">
                <a:solidFill>
                  <a:srgbClr val="0066CC"/>
                </a:solidFill>
              </a:rPr>
              <a:t>May respond to </a:t>
            </a:r>
          </a:p>
          <a:p>
            <a:pPr algn="just"/>
            <a:r>
              <a:rPr lang="en-US" b="1" dirty="0" smtClean="0">
                <a:solidFill>
                  <a:srgbClr val="0066CC"/>
                </a:solidFill>
              </a:rPr>
              <a:t>                              antipsychotic or antidepressant medications.</a:t>
            </a:r>
            <a:endParaRPr lang="en-US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7772400" cy="708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Culture-Bound Syndromes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219200"/>
            <a:ext cx="599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 Examples of Common Culture-Bound Syndromes*: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600200"/>
          <a:ext cx="6324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2032907"/>
                <a:gridCol w="2710543"/>
              </a:tblGrid>
              <a:tr h="5205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Syndrome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Region/Population Affected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11558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Amok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Malaysia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Dissociative episode characterized by a period of brooding followed by an outburst of violent, aggressive or homicidal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behavior.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996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Arctic Hysteria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Alaska Natives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Abrupt dissociative episode accompanied by extreme excitement and frequently followed by convulsive seizures and coma.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996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</a:rPr>
                        <a:t>Ataque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 de </a:t>
                      </a:r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</a:rPr>
                        <a:t>Nervios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Latin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America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Symptoms include uncontrollable shouting, attacks of crying, trembling, heat in the chest rising to the head, and verbal or physical aggression.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996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Brain Flag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West  Africa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Symptoms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include difficulties in concentrating, remembering and thinking.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914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Examples of Common Culture-Bound Syndromes*: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1371600"/>
          <a:ext cx="624840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2080959"/>
                <a:gridCol w="2414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Syndrome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Region/Population Affected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</a:rPr>
                        <a:t>Koro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Malaysia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Sudden and intense anxiety that the penis will recede into the body and possible cause death.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Mal de </a:t>
                      </a:r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</a:rPr>
                        <a:t>Ojo</a:t>
                      </a:r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 (Evil Eye)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Spain and Latin America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A common idiom to describe disease, misfortune and social disruption.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7030A0"/>
                          </a:solidFill>
                        </a:rPr>
                        <a:t>Windigo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Native Americans Central and N.E. Canada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Morbid state of anxiety with fears of becoming a cannibal.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N:\New Folder\400px-P_cultur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648200"/>
            <a:ext cx="2218972" cy="1997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Reference: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C00CC"/>
                </a:solidFill>
              </a:rPr>
              <a:t>Sadock</a:t>
            </a:r>
            <a:r>
              <a:rPr lang="en-US" b="1" dirty="0" smtClean="0">
                <a:solidFill>
                  <a:srgbClr val="CC00CC"/>
                </a:solidFill>
              </a:rPr>
              <a:t> BJ, </a:t>
            </a:r>
            <a:r>
              <a:rPr lang="en-US" b="1" dirty="0" err="1" smtClean="0">
                <a:solidFill>
                  <a:srgbClr val="CC00CC"/>
                </a:solidFill>
              </a:rPr>
              <a:t>Sadock</a:t>
            </a:r>
            <a:r>
              <a:rPr lang="en-US" b="1" dirty="0" smtClean="0">
                <a:solidFill>
                  <a:srgbClr val="CC00CC"/>
                </a:solidFill>
              </a:rPr>
              <a:t> VA. Kaplan and </a:t>
            </a:r>
            <a:r>
              <a:rPr lang="en-US" b="1" dirty="0" err="1" smtClean="0">
                <a:solidFill>
                  <a:srgbClr val="CC00CC"/>
                </a:solidFill>
              </a:rPr>
              <a:t>Sadock’s</a:t>
            </a:r>
            <a:r>
              <a:rPr lang="en-US" b="1" dirty="0" smtClean="0">
                <a:solidFill>
                  <a:srgbClr val="CC00CC"/>
                </a:solidFill>
              </a:rPr>
              <a:t> Pocket Handbook of Clinical  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    Psychiatry. 5</a:t>
            </a:r>
            <a:r>
              <a:rPr lang="en-US" b="1" baseline="30000" dirty="0" smtClean="0">
                <a:solidFill>
                  <a:srgbClr val="CC00CC"/>
                </a:solidFill>
              </a:rPr>
              <a:t>th</a:t>
            </a:r>
            <a:r>
              <a:rPr lang="en-US" b="1" dirty="0" smtClean="0">
                <a:solidFill>
                  <a:srgbClr val="CC00CC"/>
                </a:solidFill>
              </a:rPr>
              <a:t> ed. 2010. Chapter 13. Pages 159-174.  </a:t>
            </a:r>
          </a:p>
          <a:p>
            <a:endParaRPr lang="en-US" b="1" dirty="0" smtClean="0">
              <a:solidFill>
                <a:srgbClr val="CC00CC"/>
              </a:solidFill>
            </a:endParaRPr>
          </a:p>
          <a:p>
            <a:endParaRPr lang="en-US" b="1" dirty="0" smtClean="0">
              <a:solidFill>
                <a:srgbClr val="CC00CC"/>
              </a:solidFill>
            </a:endParaRPr>
          </a:p>
          <a:p>
            <a:r>
              <a:rPr lang="en-US" sz="1600" dirty="0" smtClean="0">
                <a:solidFill>
                  <a:srgbClr val="CC00CC"/>
                </a:solidFill>
              </a:rPr>
              <a:t>*</a:t>
            </a:r>
            <a:r>
              <a:rPr lang="en-US" sz="1400" dirty="0" smtClean="0">
                <a:solidFill>
                  <a:srgbClr val="CC00CC"/>
                </a:solidFill>
              </a:rPr>
              <a:t> From American Psychiatric Association. </a:t>
            </a:r>
            <a:r>
              <a:rPr lang="en-US" sz="1400" i="1" dirty="0" smtClean="0">
                <a:solidFill>
                  <a:srgbClr val="CC00CC"/>
                </a:solidFill>
              </a:rPr>
              <a:t>Diagnostic and Statistical Manual of Mental Disorders</a:t>
            </a:r>
            <a:r>
              <a:rPr lang="en-US" sz="1400" dirty="0" smtClean="0">
                <a:solidFill>
                  <a:srgbClr val="CC00CC"/>
                </a:solidFill>
              </a:rPr>
              <a:t>. 4</a:t>
            </a:r>
            <a:r>
              <a:rPr lang="en-US" sz="1400" baseline="30000" dirty="0" smtClean="0">
                <a:solidFill>
                  <a:srgbClr val="CC00CC"/>
                </a:solidFill>
              </a:rPr>
              <a:t>th</a:t>
            </a:r>
            <a:r>
              <a:rPr lang="en-US" sz="1400" dirty="0" smtClean="0">
                <a:solidFill>
                  <a:srgbClr val="CC00CC"/>
                </a:solidFill>
              </a:rPr>
              <a:t> ed. Text </a:t>
            </a:r>
          </a:p>
          <a:p>
            <a:r>
              <a:rPr lang="en-US" sz="1400" dirty="0" smtClean="0">
                <a:solidFill>
                  <a:srgbClr val="CC00CC"/>
                </a:solidFill>
              </a:rPr>
              <a:t>  rev. Washington, DC: American Psychiatric Association; 2000. with permission. </a:t>
            </a:r>
          </a:p>
        </p:txBody>
      </p:sp>
      <p:pic>
        <p:nvPicPr>
          <p:cNvPr id="12290" name="Picture 2" descr="N:\New Folder\Group-Psychotherap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4290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08025"/>
          </a:xfrm>
        </p:spPr>
        <p:txBody>
          <a:bodyPr>
            <a:normAutofit/>
          </a:bodyPr>
          <a:lstStyle/>
          <a:p>
            <a:pPr marL="742950" indent="-742950"/>
            <a:r>
              <a:rPr lang="en-US" b="1" dirty="0" smtClean="0">
                <a:solidFill>
                  <a:srgbClr val="4A0BC7"/>
                </a:solidFill>
              </a:rPr>
              <a:t>1. </a:t>
            </a:r>
            <a:r>
              <a:rPr lang="en-US" b="1" dirty="0" err="1" smtClean="0">
                <a:solidFill>
                  <a:srgbClr val="4A0BC7"/>
                </a:solidFill>
              </a:rPr>
              <a:t>Schizophreniform</a:t>
            </a:r>
            <a:r>
              <a:rPr lang="en-US" b="1" dirty="0" smtClean="0">
                <a:solidFill>
                  <a:srgbClr val="4A0BC7"/>
                </a:solidFill>
              </a:rPr>
              <a:t> Disorder</a:t>
            </a:r>
            <a:endParaRPr lang="en-US" b="1" dirty="0">
              <a:solidFill>
                <a:srgbClr val="4A0BC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219200"/>
            <a:ext cx="6096000" cy="4419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b="1" dirty="0" smtClean="0">
                <a:solidFill>
                  <a:srgbClr val="CC3399"/>
                </a:solidFill>
              </a:rPr>
              <a:t>Symptoms last at least 1 month &amp; </a:t>
            </a:r>
          </a:p>
          <a:p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smtClean="0">
                <a:solidFill>
                  <a:srgbClr val="CC3399"/>
                </a:solidFill>
              </a:rPr>
              <a:t>   resolve within 6 months</a:t>
            </a:r>
          </a:p>
          <a:p>
            <a:endParaRPr lang="en-US" b="1" dirty="0" smtClean="0">
              <a:solidFill>
                <a:srgbClr val="CC33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smtClean="0">
                <a:solidFill>
                  <a:srgbClr val="CC3399"/>
                </a:solidFill>
              </a:rPr>
              <a:t>Prevalence rate of 0.2%, mostly in </a:t>
            </a:r>
          </a:p>
          <a:p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smtClean="0">
                <a:solidFill>
                  <a:srgbClr val="CC3399"/>
                </a:solidFill>
              </a:rPr>
              <a:t>   adolescents and young adults</a:t>
            </a:r>
          </a:p>
          <a:p>
            <a:endParaRPr lang="en-US" b="1" dirty="0" smtClean="0">
              <a:solidFill>
                <a:srgbClr val="CC33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smtClean="0">
                <a:solidFill>
                  <a:srgbClr val="CC3399"/>
                </a:solidFill>
              </a:rPr>
              <a:t>Patients have more mood symptoms   </a:t>
            </a:r>
          </a:p>
          <a:p>
            <a:r>
              <a:rPr lang="en-US" b="1" dirty="0">
                <a:solidFill>
                  <a:srgbClr val="CC3399"/>
                </a:solidFill>
              </a:rPr>
              <a:t> </a:t>
            </a:r>
            <a:r>
              <a:rPr lang="en-US" b="1" dirty="0" smtClean="0">
                <a:solidFill>
                  <a:srgbClr val="CC3399"/>
                </a:solidFill>
              </a:rPr>
              <a:t>   and better prognosis, often occurs in              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    families of patients with mood  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    disorders.</a:t>
            </a:r>
          </a:p>
          <a:p>
            <a:endParaRPr lang="en-US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486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4A0BC7"/>
                </a:solidFill>
              </a:rPr>
              <a:t>DSM-IV-TR Diagnostic Criteria for </a:t>
            </a:r>
            <a:r>
              <a:rPr lang="en-US" sz="2400" b="1" dirty="0" err="1" smtClean="0">
                <a:solidFill>
                  <a:srgbClr val="4A0BC7"/>
                </a:solidFill>
              </a:rPr>
              <a:t>Schizophreniform</a:t>
            </a:r>
            <a:r>
              <a:rPr lang="en-US" sz="2400" b="1" dirty="0" smtClean="0">
                <a:solidFill>
                  <a:srgbClr val="4A0BC7"/>
                </a:solidFill>
              </a:rPr>
              <a:t> Disorder *</a:t>
            </a:r>
            <a:endParaRPr lang="en-US" sz="2400" b="1" dirty="0">
              <a:solidFill>
                <a:srgbClr val="4A0BC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295400"/>
            <a:ext cx="7086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CC3399"/>
                </a:solidFill>
              </a:rPr>
              <a:t>A. Criteria A, D and E of schizophrenia are met.</a:t>
            </a:r>
          </a:p>
          <a:p>
            <a:pPr marL="342900" indent="-342900"/>
            <a:endParaRPr lang="en-US" b="1" dirty="0" smtClean="0">
              <a:solidFill>
                <a:srgbClr val="CC3399"/>
              </a:solidFill>
            </a:endParaRPr>
          </a:p>
          <a:p>
            <a:r>
              <a:rPr lang="en-US" b="1" dirty="0" smtClean="0">
                <a:solidFill>
                  <a:srgbClr val="CC3399"/>
                </a:solidFill>
              </a:rPr>
              <a:t>B. An episode of the disorder (including </a:t>
            </a:r>
            <a:r>
              <a:rPr lang="en-US" b="1" dirty="0" err="1" smtClean="0">
                <a:solidFill>
                  <a:srgbClr val="CC3399"/>
                </a:solidFill>
              </a:rPr>
              <a:t>prodromal</a:t>
            </a:r>
            <a:r>
              <a:rPr lang="en-US" b="1" dirty="0" smtClean="0">
                <a:solidFill>
                  <a:srgbClr val="CC3399"/>
                </a:solidFill>
              </a:rPr>
              <a:t>, active and residual phases) lasts at least 1 month but less than 6 months.</a:t>
            </a:r>
            <a:endParaRPr lang="en-US" b="1" dirty="0">
              <a:solidFill>
                <a:srgbClr val="CC3399"/>
              </a:solidFill>
            </a:endParaRPr>
          </a:p>
          <a:p>
            <a:endParaRPr lang="en-US" b="1" dirty="0" smtClean="0">
              <a:solidFill>
                <a:srgbClr val="FF5050"/>
              </a:solidFill>
            </a:endParaRPr>
          </a:p>
          <a:p>
            <a:r>
              <a:rPr lang="en-US" sz="1400" b="1" dirty="0" smtClean="0"/>
              <a:t>(When the diagnosis must be made without waiting for recovery, it should be qualified as “provisional”.)</a:t>
            </a:r>
          </a:p>
          <a:p>
            <a:endParaRPr lang="en-US" sz="1400" b="1" dirty="0" smtClean="0"/>
          </a:p>
          <a:p>
            <a:r>
              <a:rPr lang="en-US" b="1" i="1" dirty="0" smtClean="0">
                <a:solidFill>
                  <a:srgbClr val="CC3399"/>
                </a:solidFill>
              </a:rPr>
              <a:t>                Specify if:</a:t>
            </a:r>
          </a:p>
          <a:p>
            <a:r>
              <a:rPr lang="en-US" sz="1600" b="1" dirty="0" smtClean="0"/>
              <a:t>                                        Without good prognostic features.</a:t>
            </a:r>
          </a:p>
          <a:p>
            <a:r>
              <a:rPr lang="en-US" sz="1600" b="1" dirty="0" smtClean="0"/>
              <a:t>                                        With good prognostic features: as evidenced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                 by two or more of the following:</a:t>
            </a:r>
          </a:p>
          <a:p>
            <a:r>
              <a:rPr lang="en-US" sz="1600" b="1" dirty="0" smtClean="0"/>
              <a:t>                  1- onset of prominent psychotic symptoms within 4 weeks      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of the first noticeable change in usual behavior or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functioning</a:t>
            </a:r>
          </a:p>
          <a:p>
            <a:r>
              <a:rPr lang="en-US" sz="1600" b="1" dirty="0" smtClean="0"/>
              <a:t>                  2- confusion or </a:t>
            </a:r>
            <a:r>
              <a:rPr lang="en-US" sz="1600" b="1" dirty="0" err="1" smtClean="0"/>
              <a:t>preplexity</a:t>
            </a:r>
            <a:r>
              <a:rPr lang="en-US" sz="1600" b="1" dirty="0" smtClean="0"/>
              <a:t> at the height of the psychotic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        episode</a:t>
            </a:r>
          </a:p>
          <a:p>
            <a:r>
              <a:rPr lang="en-US" sz="1600" b="1" dirty="0" smtClean="0"/>
              <a:t>                  3- good </a:t>
            </a:r>
            <a:r>
              <a:rPr lang="en-US" sz="1600" b="1" dirty="0" err="1" smtClean="0"/>
              <a:t>premorbid</a:t>
            </a:r>
            <a:r>
              <a:rPr lang="en-US" sz="1600" b="1" dirty="0" smtClean="0"/>
              <a:t> social and occupational functioning</a:t>
            </a:r>
          </a:p>
          <a:p>
            <a:r>
              <a:rPr lang="en-US" sz="1600" b="1" dirty="0" smtClean="0"/>
              <a:t>                  4- absence of blunted or flat affect 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4A0BC7"/>
                </a:solidFill>
              </a:rPr>
              <a:t>DDx</a:t>
            </a:r>
            <a:r>
              <a:rPr lang="en-US" sz="2400" b="1" dirty="0" smtClean="0">
                <a:solidFill>
                  <a:srgbClr val="4A0BC7"/>
                </a:solidFill>
              </a:rPr>
              <a:t>:</a:t>
            </a:r>
          </a:p>
          <a:p>
            <a:pPr algn="just"/>
            <a:r>
              <a:rPr lang="en-US" b="1" dirty="0" smtClean="0">
                <a:solidFill>
                  <a:srgbClr val="CC3399"/>
                </a:solidFill>
              </a:rPr>
              <a:t>1- Schizophrenia:</a:t>
            </a:r>
            <a:r>
              <a:rPr lang="en-US" dirty="0" smtClean="0"/>
              <a:t> is diagnosed if the duration of </a:t>
            </a:r>
            <a:r>
              <a:rPr lang="en-US" dirty="0" err="1" smtClean="0"/>
              <a:t>prodromal</a:t>
            </a:r>
            <a:r>
              <a:rPr lang="en-US" dirty="0" smtClean="0"/>
              <a:t>, active and residual  </a:t>
            </a:r>
          </a:p>
          <a:p>
            <a:pPr algn="just"/>
            <a:r>
              <a:rPr lang="en-US" dirty="0" smtClean="0"/>
              <a:t>                               phases lasts for more than 6 months.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2- Brief psychotic disorder: </a:t>
            </a:r>
            <a:r>
              <a:rPr lang="en-US" dirty="0" smtClean="0"/>
              <a:t>Symptoms occur for less than 1 month and a major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stressor need not be present.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3- Mood and </a:t>
            </a:r>
            <a:r>
              <a:rPr lang="en-US" b="1" dirty="0">
                <a:solidFill>
                  <a:srgbClr val="CC3399"/>
                </a:solidFill>
              </a:rPr>
              <a:t>a</a:t>
            </a:r>
            <a:r>
              <a:rPr lang="en-US" b="1" dirty="0" smtClean="0">
                <a:solidFill>
                  <a:srgbClr val="CC3399"/>
                </a:solidFill>
              </a:rPr>
              <a:t>nxiety disorders: </a:t>
            </a:r>
            <a:r>
              <a:rPr lang="en-US" dirty="0" smtClean="0"/>
              <a:t>a thorough longitudinal history is important in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elucidating the diagnosis.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4- Substance-induced psychosis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5- Psychosis due to a medical condition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048000"/>
            <a:ext cx="632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A0BC7"/>
                </a:solidFill>
              </a:rPr>
              <a:t>Prognosis:</a:t>
            </a:r>
          </a:p>
          <a:p>
            <a:r>
              <a:rPr lang="en-US" b="1" dirty="0" smtClean="0">
                <a:solidFill>
                  <a:srgbClr val="CC3399"/>
                </a:solidFill>
              </a:rPr>
              <a:t>Good prognostic features: </a:t>
            </a:r>
            <a:r>
              <a:rPr lang="en-US" dirty="0" smtClean="0"/>
              <a:t>No blunted or flat affect, confusion &amp; disorientation at the height of the psychotic episode, shorter duration, acute onset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572000"/>
            <a:ext cx="373692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A0BC7"/>
                </a:solidFill>
              </a:rPr>
              <a:t>Treatment: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C3399"/>
                </a:solidFill>
              </a:rPr>
              <a:t>Antipsychotic medications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C3399"/>
                </a:solidFill>
              </a:rPr>
              <a:t>Psychotherapy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C3399"/>
                </a:solidFill>
              </a:rPr>
              <a:t>Electroconvulsive therapy (ECT)</a:t>
            </a:r>
            <a:endParaRPr lang="en-US" b="1" dirty="0">
              <a:solidFill>
                <a:srgbClr val="CC3399"/>
              </a:solidFill>
            </a:endParaRPr>
          </a:p>
        </p:txBody>
      </p:sp>
      <p:pic>
        <p:nvPicPr>
          <p:cNvPr id="7170" name="Picture 2" descr="N:\New Folder\6a010537101528970b0134855e10d4970c-p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2133600" cy="1889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3048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 Schizoaffective Disorder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447800"/>
            <a:ext cx="533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5000"/>
                </a:solidFill>
              </a:rPr>
              <a:t> With concurrent features of both schizophrenia &amp; mood disorder that cannot be diagnosed as either one separately.</a:t>
            </a:r>
          </a:p>
          <a:p>
            <a:endParaRPr lang="en-US" sz="2200" b="1" dirty="0" smtClean="0">
              <a:solidFill>
                <a:srgbClr val="005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 dirty="0">
                <a:solidFill>
                  <a:srgbClr val="005000"/>
                </a:solidFill>
              </a:rPr>
              <a:t> </a:t>
            </a:r>
            <a:r>
              <a:rPr lang="en-US" sz="2200" b="1" dirty="0" smtClean="0">
                <a:solidFill>
                  <a:srgbClr val="005000"/>
                </a:solidFill>
              </a:rPr>
              <a:t>Life time prevalence is less than 1%</a:t>
            </a:r>
          </a:p>
          <a:p>
            <a:pPr>
              <a:buFont typeface="Wingdings" pitchFamily="2" charset="2"/>
              <a:buChar char="q"/>
            </a:pPr>
            <a:r>
              <a:rPr lang="en-US" sz="2200" b="1" dirty="0">
                <a:solidFill>
                  <a:srgbClr val="005000"/>
                </a:solidFill>
              </a:rPr>
              <a:t> </a:t>
            </a:r>
            <a:r>
              <a:rPr lang="en-US" sz="2200" b="1" dirty="0" smtClean="0">
                <a:solidFill>
                  <a:srgbClr val="005000"/>
                </a:solidFill>
              </a:rPr>
              <a:t>women &gt; men</a:t>
            </a:r>
          </a:p>
          <a:p>
            <a:endParaRPr lang="en-US" sz="2200" b="1" dirty="0" smtClean="0">
              <a:solidFill>
                <a:srgbClr val="005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5000"/>
                </a:solidFill>
              </a:rPr>
              <a:t> Some patients maybe misdiagnosed: they are actually schizophrenic with prominent mood symptoms or have a mood disorder with prominent psychotic symptoms </a:t>
            </a:r>
            <a:endParaRPr lang="en-US" sz="2200" b="1" dirty="0">
              <a:solidFill>
                <a:srgbClr val="005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"/>
            <a:ext cx="7848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DSM-IV-TR Diagnostic Criteria for Schizoaffective Disorder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9248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700" b="1" dirty="0" smtClean="0">
                <a:solidFill>
                  <a:srgbClr val="005000"/>
                </a:solidFill>
              </a:rPr>
              <a:t>An uninterrupted period of illness during which, at some time, there is either a major depressive episode, a manic episode, or a mixed episode concurrent with symptoms that meet criterion A for schizophrenia</a:t>
            </a:r>
            <a:r>
              <a:rPr lang="en-US" b="1" dirty="0" smtClean="0">
                <a:solidFill>
                  <a:srgbClr val="005000"/>
                </a:solidFill>
              </a:rPr>
              <a:t>.</a:t>
            </a:r>
          </a:p>
          <a:p>
            <a:pPr marL="342900" indent="-342900" algn="ctr"/>
            <a:r>
              <a:rPr lang="en-US" sz="1400" b="1" dirty="0" smtClean="0">
                <a:solidFill>
                  <a:srgbClr val="CC0099"/>
                </a:solidFill>
              </a:rPr>
              <a:t>Note: The major depressive episode must include criterion A</a:t>
            </a:r>
            <a:r>
              <a:rPr lang="en-US" sz="1400" b="1" baseline="-25000" dirty="0" smtClean="0">
                <a:solidFill>
                  <a:srgbClr val="CC0099"/>
                </a:solidFill>
              </a:rPr>
              <a:t>1</a:t>
            </a:r>
            <a:r>
              <a:rPr lang="en-US" sz="1400" b="1" dirty="0" smtClean="0">
                <a:solidFill>
                  <a:srgbClr val="CC0099"/>
                </a:solidFill>
              </a:rPr>
              <a:t>: depressed mood </a:t>
            </a:r>
          </a:p>
          <a:p>
            <a:pPr marL="342900" indent="-342900" algn="ctr"/>
            <a:endParaRPr lang="en-US" sz="1400" b="1" dirty="0" smtClean="0"/>
          </a:p>
          <a:p>
            <a:pPr marL="342900" indent="-342900"/>
            <a:r>
              <a:rPr lang="en-US" sz="1700" b="1" dirty="0" smtClean="0">
                <a:solidFill>
                  <a:srgbClr val="005000"/>
                </a:solidFill>
              </a:rPr>
              <a:t>B. During the same period of illness, there have been delusions or hallucinations for at least 2 weeks in the absence of prominent mood symptoms.</a:t>
            </a:r>
            <a:endParaRPr lang="en-US" b="1" dirty="0" smtClean="0">
              <a:solidFill>
                <a:srgbClr val="005000"/>
              </a:solidFill>
            </a:endParaRPr>
          </a:p>
          <a:p>
            <a:pPr marL="342900" indent="-342900"/>
            <a:r>
              <a:rPr lang="en-US" sz="1700" b="1" dirty="0" smtClean="0">
                <a:solidFill>
                  <a:srgbClr val="005000"/>
                </a:solidFill>
              </a:rPr>
              <a:t>                        C. Symptoms that meet criteria for a mood episode are                    </a:t>
            </a:r>
          </a:p>
          <a:p>
            <a:pPr marL="342900" indent="-342900"/>
            <a:r>
              <a:rPr lang="en-US" sz="1700" b="1" dirty="0">
                <a:solidFill>
                  <a:srgbClr val="005000"/>
                </a:solidFill>
              </a:rPr>
              <a:t> </a:t>
            </a:r>
            <a:r>
              <a:rPr lang="en-US" sz="1700" b="1" dirty="0" smtClean="0">
                <a:solidFill>
                  <a:srgbClr val="005000"/>
                </a:solidFill>
              </a:rPr>
              <a:t>                            present for a substantial portion of the total duration of  </a:t>
            </a:r>
          </a:p>
          <a:p>
            <a:pPr marL="342900" indent="-342900"/>
            <a:r>
              <a:rPr lang="en-US" sz="1700" b="1" dirty="0">
                <a:solidFill>
                  <a:srgbClr val="005000"/>
                </a:solidFill>
              </a:rPr>
              <a:t> </a:t>
            </a:r>
            <a:r>
              <a:rPr lang="en-US" sz="1700" b="1" dirty="0" smtClean="0">
                <a:solidFill>
                  <a:srgbClr val="005000"/>
                </a:solidFill>
              </a:rPr>
              <a:t>                            the active and residual periods of the illness.</a:t>
            </a:r>
          </a:p>
          <a:p>
            <a:pPr marL="342900" indent="-342900"/>
            <a:endParaRPr lang="en-US" sz="1700" b="1" dirty="0" smtClean="0">
              <a:solidFill>
                <a:srgbClr val="005000"/>
              </a:solidFill>
            </a:endParaRPr>
          </a:p>
          <a:p>
            <a:pPr marL="342900" indent="-342900"/>
            <a:r>
              <a:rPr lang="en-US" sz="1700" b="1" dirty="0" smtClean="0">
                <a:solidFill>
                  <a:srgbClr val="005000"/>
                </a:solidFill>
              </a:rPr>
              <a:t>                           D. The disturbance is not due to the direct physiologic  </a:t>
            </a:r>
          </a:p>
          <a:p>
            <a:pPr marL="342900" indent="-342900"/>
            <a:r>
              <a:rPr lang="en-US" sz="1700" b="1" dirty="0">
                <a:solidFill>
                  <a:srgbClr val="005000"/>
                </a:solidFill>
              </a:rPr>
              <a:t> </a:t>
            </a:r>
            <a:r>
              <a:rPr lang="en-US" sz="1700" b="1" dirty="0" smtClean="0">
                <a:solidFill>
                  <a:srgbClr val="005000"/>
                </a:solidFill>
              </a:rPr>
              <a:t>                               effects of a substance (e.g. a drug of abuse, a </a:t>
            </a:r>
          </a:p>
          <a:p>
            <a:pPr marL="342900" indent="-342900"/>
            <a:r>
              <a:rPr lang="en-US" sz="1700" b="1" dirty="0">
                <a:solidFill>
                  <a:srgbClr val="005000"/>
                </a:solidFill>
              </a:rPr>
              <a:t> </a:t>
            </a:r>
            <a:r>
              <a:rPr lang="en-US" sz="1700" b="1" dirty="0" smtClean="0">
                <a:solidFill>
                  <a:srgbClr val="005000"/>
                </a:solidFill>
              </a:rPr>
              <a:t>                               medication) or a general medical condition.</a:t>
            </a:r>
          </a:p>
          <a:p>
            <a:pPr marL="342900" indent="-342900"/>
            <a:endParaRPr lang="en-US" sz="1700" b="1" dirty="0" smtClean="0">
              <a:solidFill>
                <a:srgbClr val="339966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33CC33"/>
                </a:solidFill>
              </a:rPr>
              <a:t>                          </a:t>
            </a:r>
            <a:r>
              <a:rPr lang="en-US" b="1" i="1" dirty="0" smtClean="0">
                <a:solidFill>
                  <a:srgbClr val="33CC33"/>
                </a:solidFill>
              </a:rPr>
              <a:t>Specify type:</a:t>
            </a:r>
          </a:p>
          <a:p>
            <a:pPr marL="342900" indent="-342900"/>
            <a:r>
              <a:rPr lang="en-US" sz="1600" dirty="0" smtClean="0"/>
              <a:t>                               </a:t>
            </a:r>
            <a:r>
              <a:rPr lang="en-US" sz="1600" b="1" dirty="0" smtClean="0">
                <a:solidFill>
                  <a:srgbClr val="339966"/>
                </a:solidFill>
              </a:rPr>
              <a:t>Bipolar type: </a:t>
            </a:r>
            <a:r>
              <a:rPr lang="en-US" sz="1600" dirty="0" smtClean="0"/>
              <a:t>if the disturbance includes a manic or  </a:t>
            </a:r>
          </a:p>
          <a:p>
            <a:pPr marL="342900" indent="-342900"/>
            <a:r>
              <a:rPr lang="en-US" sz="1600" dirty="0"/>
              <a:t> </a:t>
            </a:r>
            <a:r>
              <a:rPr lang="en-US" sz="1600" dirty="0" smtClean="0"/>
              <a:t>                              a mixed episode (or a manic or a mixed episode and major                         </a:t>
            </a:r>
          </a:p>
          <a:p>
            <a:pPr marL="342900" indent="-342900"/>
            <a:r>
              <a:rPr lang="en-US" sz="1600" dirty="0"/>
              <a:t> </a:t>
            </a:r>
            <a:r>
              <a:rPr lang="en-US" sz="1600" dirty="0" smtClean="0"/>
              <a:t>                              depressive episodes)</a:t>
            </a:r>
          </a:p>
          <a:p>
            <a:pPr marL="342900" indent="-342900"/>
            <a:r>
              <a:rPr lang="en-US" sz="1600" dirty="0" smtClean="0"/>
              <a:t>                               </a:t>
            </a:r>
            <a:r>
              <a:rPr lang="en-US" sz="1600" b="1" dirty="0" smtClean="0">
                <a:solidFill>
                  <a:srgbClr val="339966"/>
                </a:solidFill>
              </a:rPr>
              <a:t>Depressive Type: </a:t>
            </a:r>
            <a:r>
              <a:rPr lang="en-US" sz="1600" dirty="0" smtClean="0"/>
              <a:t>if the disturbance only includes major  </a:t>
            </a:r>
          </a:p>
          <a:p>
            <a:pPr marL="342900" indent="-342900"/>
            <a:r>
              <a:rPr lang="en-US" sz="1600" dirty="0"/>
              <a:t> </a:t>
            </a:r>
            <a:r>
              <a:rPr lang="en-US" sz="1600" dirty="0" smtClean="0"/>
              <a:t>                              depressive episodes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A3E"/>
                </a:solidFill>
              </a:rPr>
              <a:t>DDx</a:t>
            </a:r>
            <a:r>
              <a:rPr lang="en-US" sz="2400" b="1" dirty="0" smtClean="0">
                <a:solidFill>
                  <a:srgbClr val="008A3E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05000"/>
                </a:solidFill>
              </a:rPr>
              <a:t>Any medical, psychiatric, or drug related </a:t>
            </a:r>
          </a:p>
          <a:p>
            <a:r>
              <a:rPr lang="en-US" b="1" dirty="0" smtClean="0">
                <a:solidFill>
                  <a:srgbClr val="005000"/>
                </a:solidFill>
              </a:rPr>
              <a:t>condition that causes psychotic or mood symptoms must be considered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981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A3E"/>
                </a:solidFill>
              </a:rPr>
              <a:t>Prognosis:</a:t>
            </a:r>
          </a:p>
          <a:p>
            <a:r>
              <a:rPr lang="en-US" b="1" dirty="0" smtClean="0">
                <a:solidFill>
                  <a:srgbClr val="339966"/>
                </a:solidFill>
              </a:rPr>
              <a:t>Poor prognostic features:</a:t>
            </a:r>
            <a:r>
              <a:rPr lang="en-US" b="1" dirty="0" smtClean="0">
                <a:solidFill>
                  <a:srgbClr val="CC3399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dirty="0"/>
              <a:t>P</a:t>
            </a:r>
            <a:r>
              <a:rPr lang="en-US" dirty="0" smtClean="0"/>
              <a:t>ositive family history of schizophrenia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Early and insidious onset without precipitating factors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Predominance of psychotic symptoms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810000"/>
            <a:ext cx="49904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5000"/>
                </a:solidFill>
              </a:rPr>
              <a:t> Antidepressant or </a:t>
            </a:r>
            <a:r>
              <a:rPr lang="en-US" sz="1600" b="1" dirty="0" err="1" smtClean="0">
                <a:solidFill>
                  <a:srgbClr val="005000"/>
                </a:solidFill>
              </a:rPr>
              <a:t>antimanic</a:t>
            </a:r>
            <a:r>
              <a:rPr lang="en-US" sz="1600" b="1" dirty="0" smtClean="0">
                <a:solidFill>
                  <a:srgbClr val="00500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005000"/>
                </a:solidFill>
              </a:rPr>
              <a:t>  treatments + antipsychotic medications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5000"/>
                </a:solidFill>
              </a:rPr>
              <a:t> Electroconvulsive therapy (ECT) in manic cases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5000"/>
                </a:solidFill>
              </a:rPr>
              <a:t> Family therapy, social skills training and</a:t>
            </a:r>
          </a:p>
          <a:p>
            <a:r>
              <a:rPr lang="en-US" sz="1600" b="1" dirty="0" smtClean="0">
                <a:solidFill>
                  <a:srgbClr val="005000"/>
                </a:solidFill>
              </a:rPr>
              <a:t>  cognitive rehabilitation</a:t>
            </a:r>
            <a:endParaRPr lang="en-US" sz="1600" b="1" dirty="0">
              <a:solidFill>
                <a:srgbClr val="005000"/>
              </a:solidFill>
            </a:endParaRPr>
          </a:p>
        </p:txBody>
      </p:sp>
      <p:pic>
        <p:nvPicPr>
          <p:cNvPr id="6148" name="Picture 4" descr="N:\New Folder\y21755966554905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334000"/>
            <a:ext cx="1803400" cy="1352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0"/>
            <a:ext cx="7772400" cy="708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70CCB"/>
                </a:solidFill>
                <a:latin typeface="+mj-lt"/>
                <a:ea typeface="+mj-ea"/>
                <a:cs typeface="+mj-cs"/>
              </a:rPr>
              <a:t>3.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70CC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Delusional Disorder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70CC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09800" y="1219200"/>
            <a:ext cx="60960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dirty="0" smtClean="0">
                <a:solidFill>
                  <a:srgbClr val="3366FF"/>
                </a:solidFill>
              </a:rPr>
              <a:t>Primary or sole manifestation is a non-bizarre delusion which is fixed and unshakable.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US" sz="2000" b="1" kern="0" dirty="0" smtClean="0">
              <a:solidFill>
                <a:srgbClr val="3366FF"/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dirty="0" smtClean="0">
                <a:solidFill>
                  <a:srgbClr val="3366FF"/>
                </a:solidFill>
              </a:rPr>
              <a:t> Only 1 to 2% of all mental health admissions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dirty="0" smtClean="0">
                <a:solidFill>
                  <a:srgbClr val="3366FF"/>
                </a:solidFill>
              </a:rPr>
              <a:t>Mean age of onset is about 40 years old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lang="en-US" sz="2000" b="1" kern="0" dirty="0" smtClean="0">
              <a:solidFill>
                <a:srgbClr val="3366FF"/>
              </a:solidFill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b="1" kern="0" dirty="0" smtClean="0">
                <a:solidFill>
                  <a:srgbClr val="3366FF"/>
                </a:solidFill>
              </a:rPr>
              <a:t>Primarily psychosocial in origin. Common background characteristics include a history of physical or emotional abuse, cruel and unreliable parenting, social isolation and loneliness, … 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med_0067_slide">
  <a:themeElements>
    <a:clrScheme name="Default Design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_0054_slide">
  <a:themeElements>
    <a:clrScheme name="Office Theme 2">
      <a:dk1>
        <a:srgbClr val="000000"/>
      </a:dk1>
      <a:lt1>
        <a:srgbClr val="9999FF"/>
      </a:lt1>
      <a:dk2>
        <a:srgbClr val="000000"/>
      </a:dk2>
      <a:lt2>
        <a:srgbClr val="666666"/>
      </a:lt2>
      <a:accent1>
        <a:srgbClr val="4D3366"/>
      </a:accent1>
      <a:accent2>
        <a:srgbClr val="464C26"/>
      </a:accent2>
      <a:accent3>
        <a:srgbClr val="CACAFF"/>
      </a:accent3>
      <a:accent4>
        <a:srgbClr val="000000"/>
      </a:accent4>
      <a:accent5>
        <a:srgbClr val="B2ADB8"/>
      </a:accent5>
      <a:accent6>
        <a:srgbClr val="3F4421"/>
      </a:accent6>
      <a:hlink>
        <a:srgbClr val="334D66"/>
      </a:hlink>
      <a:folHlink>
        <a:srgbClr val="3333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545C1"/>
        </a:accent1>
        <a:accent2>
          <a:srgbClr val="4E4EA2"/>
        </a:accent2>
        <a:accent3>
          <a:srgbClr val="CACA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D3366"/>
        </a:accent1>
        <a:accent2>
          <a:srgbClr val="464C26"/>
        </a:accent2>
        <a:accent3>
          <a:srgbClr val="CACA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2B554F"/>
        </a:accent1>
        <a:accent2>
          <a:srgbClr val="55412B"/>
        </a:accent2>
        <a:accent3>
          <a:srgbClr val="CACA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663338"/>
        </a:accent1>
        <a:accent2>
          <a:srgbClr val="33552B"/>
        </a:accent2>
        <a:accent3>
          <a:srgbClr val="CACA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545C1"/>
        </a:accent1>
        <a:accent2>
          <a:srgbClr val="4E4EA2"/>
        </a:accent2>
        <a:accent3>
          <a:srgbClr val="FFFF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3366"/>
        </a:accent1>
        <a:accent2>
          <a:srgbClr val="46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554F"/>
        </a:accent1>
        <a:accent2>
          <a:srgbClr val="55412B"/>
        </a:accent2>
        <a:accent3>
          <a:srgbClr val="FFFF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338"/>
        </a:accent1>
        <a:accent2>
          <a:srgbClr val="33552B"/>
        </a:accent2>
        <a:accent3>
          <a:srgbClr val="FFFF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9999FF"/>
      </a:lt1>
      <a:dk2>
        <a:srgbClr val="000000"/>
      </a:dk2>
      <a:lt2>
        <a:srgbClr val="666666"/>
      </a:lt2>
      <a:accent1>
        <a:srgbClr val="4D3366"/>
      </a:accent1>
      <a:accent2>
        <a:srgbClr val="464C26"/>
      </a:accent2>
      <a:accent3>
        <a:srgbClr val="CACAFF"/>
      </a:accent3>
      <a:accent4>
        <a:srgbClr val="000000"/>
      </a:accent4>
      <a:accent5>
        <a:srgbClr val="B2ADB8"/>
      </a:accent5>
      <a:accent6>
        <a:srgbClr val="3F4421"/>
      </a:accent6>
      <a:hlink>
        <a:srgbClr val="334D66"/>
      </a:hlink>
      <a:folHlink>
        <a:srgbClr val="3333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545C1"/>
        </a:accent1>
        <a:accent2>
          <a:srgbClr val="4E4EA2"/>
        </a:accent2>
        <a:accent3>
          <a:srgbClr val="CACA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D3366"/>
        </a:accent1>
        <a:accent2>
          <a:srgbClr val="464C26"/>
        </a:accent2>
        <a:accent3>
          <a:srgbClr val="CACA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2B554F"/>
        </a:accent1>
        <a:accent2>
          <a:srgbClr val="55412B"/>
        </a:accent2>
        <a:accent3>
          <a:srgbClr val="CACA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663338"/>
        </a:accent1>
        <a:accent2>
          <a:srgbClr val="33552B"/>
        </a:accent2>
        <a:accent3>
          <a:srgbClr val="CACA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545C1"/>
        </a:accent1>
        <a:accent2>
          <a:srgbClr val="4E4EA2"/>
        </a:accent2>
        <a:accent3>
          <a:srgbClr val="FFFF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3366"/>
        </a:accent1>
        <a:accent2>
          <a:srgbClr val="46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554F"/>
        </a:accent1>
        <a:accent2>
          <a:srgbClr val="55412B"/>
        </a:accent2>
        <a:accent3>
          <a:srgbClr val="FFFF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338"/>
        </a:accent1>
        <a:accent2>
          <a:srgbClr val="33552B"/>
        </a:accent2>
        <a:accent3>
          <a:srgbClr val="FFFF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G slide set Sept 08">
  <a:themeElements>
    <a:clrScheme name="CG slide set update 2207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G slide set update 2207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G slide set update 2207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slide set update 2207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slide set update 2207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slide set update 2207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slide set update 2207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slide set update 2207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slide set update 2207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slide set update 2207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slide set update 2207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slide set update 2207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slide set update 2207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slide set update 2207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ed_0054_slide">
  <a:themeElements>
    <a:clrScheme name="Office Theme 2">
      <a:dk1>
        <a:srgbClr val="000000"/>
      </a:dk1>
      <a:lt1>
        <a:srgbClr val="9999FF"/>
      </a:lt1>
      <a:dk2>
        <a:srgbClr val="000000"/>
      </a:dk2>
      <a:lt2>
        <a:srgbClr val="666666"/>
      </a:lt2>
      <a:accent1>
        <a:srgbClr val="4D3366"/>
      </a:accent1>
      <a:accent2>
        <a:srgbClr val="464C26"/>
      </a:accent2>
      <a:accent3>
        <a:srgbClr val="CACAFF"/>
      </a:accent3>
      <a:accent4>
        <a:srgbClr val="000000"/>
      </a:accent4>
      <a:accent5>
        <a:srgbClr val="B2ADB8"/>
      </a:accent5>
      <a:accent6>
        <a:srgbClr val="3F4421"/>
      </a:accent6>
      <a:hlink>
        <a:srgbClr val="334D66"/>
      </a:hlink>
      <a:folHlink>
        <a:srgbClr val="3333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545C1"/>
        </a:accent1>
        <a:accent2>
          <a:srgbClr val="4E4EA2"/>
        </a:accent2>
        <a:accent3>
          <a:srgbClr val="CACA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D3366"/>
        </a:accent1>
        <a:accent2>
          <a:srgbClr val="464C26"/>
        </a:accent2>
        <a:accent3>
          <a:srgbClr val="CACA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2B554F"/>
        </a:accent1>
        <a:accent2>
          <a:srgbClr val="55412B"/>
        </a:accent2>
        <a:accent3>
          <a:srgbClr val="CACA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663338"/>
        </a:accent1>
        <a:accent2>
          <a:srgbClr val="33552B"/>
        </a:accent2>
        <a:accent3>
          <a:srgbClr val="CACA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545C1"/>
        </a:accent1>
        <a:accent2>
          <a:srgbClr val="4E4EA2"/>
        </a:accent2>
        <a:accent3>
          <a:srgbClr val="FFFF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3366"/>
        </a:accent1>
        <a:accent2>
          <a:srgbClr val="46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554F"/>
        </a:accent1>
        <a:accent2>
          <a:srgbClr val="55412B"/>
        </a:accent2>
        <a:accent3>
          <a:srgbClr val="FFFF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338"/>
        </a:accent1>
        <a:accent2>
          <a:srgbClr val="33552B"/>
        </a:accent2>
        <a:accent3>
          <a:srgbClr val="FFFF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9999FF"/>
      </a:lt1>
      <a:dk2>
        <a:srgbClr val="000000"/>
      </a:dk2>
      <a:lt2>
        <a:srgbClr val="666666"/>
      </a:lt2>
      <a:accent1>
        <a:srgbClr val="4D3366"/>
      </a:accent1>
      <a:accent2>
        <a:srgbClr val="464C26"/>
      </a:accent2>
      <a:accent3>
        <a:srgbClr val="CACAFF"/>
      </a:accent3>
      <a:accent4>
        <a:srgbClr val="000000"/>
      </a:accent4>
      <a:accent5>
        <a:srgbClr val="B2ADB8"/>
      </a:accent5>
      <a:accent6>
        <a:srgbClr val="3F4421"/>
      </a:accent6>
      <a:hlink>
        <a:srgbClr val="334D66"/>
      </a:hlink>
      <a:folHlink>
        <a:srgbClr val="3333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545C1"/>
        </a:accent1>
        <a:accent2>
          <a:srgbClr val="4E4EA2"/>
        </a:accent2>
        <a:accent3>
          <a:srgbClr val="CACA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D3366"/>
        </a:accent1>
        <a:accent2>
          <a:srgbClr val="464C26"/>
        </a:accent2>
        <a:accent3>
          <a:srgbClr val="CACA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2B554F"/>
        </a:accent1>
        <a:accent2>
          <a:srgbClr val="55412B"/>
        </a:accent2>
        <a:accent3>
          <a:srgbClr val="CACA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663338"/>
        </a:accent1>
        <a:accent2>
          <a:srgbClr val="33552B"/>
        </a:accent2>
        <a:accent3>
          <a:srgbClr val="CACA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545C1"/>
        </a:accent1>
        <a:accent2>
          <a:srgbClr val="4E4EA2"/>
        </a:accent2>
        <a:accent3>
          <a:srgbClr val="FFFF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3366"/>
        </a:accent1>
        <a:accent2>
          <a:srgbClr val="46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554F"/>
        </a:accent1>
        <a:accent2>
          <a:srgbClr val="55412B"/>
        </a:accent2>
        <a:accent3>
          <a:srgbClr val="FFFF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338"/>
        </a:accent1>
        <a:accent2>
          <a:srgbClr val="33552B"/>
        </a:accent2>
        <a:accent3>
          <a:srgbClr val="FFFF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med_0067_slide</Template>
  <TotalTime>1395</TotalTime>
  <Words>2660</Words>
  <Application>Microsoft Office PowerPoint</Application>
  <PresentationFormat>On-screen Show (4:3)</PresentationFormat>
  <Paragraphs>360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med_0067_slide</vt:lpstr>
      <vt:lpstr>1_Default Design</vt:lpstr>
      <vt:lpstr>med_0054_slide</vt:lpstr>
      <vt:lpstr>2_Default Design</vt:lpstr>
      <vt:lpstr>CG slide set Sept 08</vt:lpstr>
      <vt:lpstr>1_med_0054_slide</vt:lpstr>
      <vt:lpstr>3_Default Design</vt:lpstr>
      <vt:lpstr>OTHER PSYCHOTIC DISORDERS (apart from Schizophrenia)</vt:lpstr>
      <vt:lpstr>OTHER PSYCHOTIC DISORDERS</vt:lpstr>
      <vt:lpstr>1. Schizophreniform Disorder</vt:lpstr>
      <vt:lpstr>DSM-IV-TR Diagnostic Criteria for Schizophreniform Disorder *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PSYCHOTIC DISORDERS</dc:title>
  <dc:subject>PSYCHOTIC DISORDERS</dc:subject>
  <dc:creator>Maryam Eshratifar</dc:creator>
  <dc:description>1.    Schizophreniform Disorder
2.    Schizoaffective Disorder
3.    Delusional Disorder
4.    Brief Psychotic Disorder
5.    Shared Psychotic Disorder
6.    Postpartum Psychosis
7.    Psychotic Disorder Not Otherwise                                   
       Specified
8.    Culture-Bound Syndromes </dc:description>
  <cp:lastModifiedBy>M. Eshratifar</cp:lastModifiedBy>
  <cp:revision>136</cp:revision>
  <dcterms:created xsi:type="dcterms:W3CDTF">2014-03-05T14:25:01Z</dcterms:created>
  <dcterms:modified xsi:type="dcterms:W3CDTF">2014-03-14T06:14:53Z</dcterms:modified>
  <cp:category>PSYCHIATRY</cp:category>
</cp:coreProperties>
</file>