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5" r:id="rId5"/>
    <p:sldId id="256" r:id="rId6"/>
    <p:sldId id="265" r:id="rId7"/>
    <p:sldId id="276" r:id="rId8"/>
    <p:sldId id="298" r:id="rId9"/>
    <p:sldId id="278" r:id="rId10"/>
    <p:sldId id="282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7" r:id="rId19"/>
    <p:sldId id="289" r:id="rId20"/>
    <p:sldId id="291" r:id="rId21"/>
    <p:sldId id="290" r:id="rId22"/>
    <p:sldId id="292" r:id="rId23"/>
    <p:sldId id="293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706" autoAdjust="0"/>
  </p:normalViewPr>
  <p:slideViewPr>
    <p:cSldViewPr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9" y="533402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9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3E0FA9E5-6744-4841-888F-9E7CC0C2B7EC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8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2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5" y="1828802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5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6/16/2017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6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70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70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7" y="6155270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94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9" indent="-171499" algn="l" defTabSz="685994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96" indent="-171499" algn="l" defTabSz="685994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94" indent="-137200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94" indent="-137200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93" indent="-102899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93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91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91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89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53" y="1941180"/>
            <a:ext cx="5165896" cy="33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Past Medical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200" b="1" dirty="0">
                <a:cs typeface="B Zar" panose="00000400000000000000" pitchFamily="2" charset="-78"/>
              </a:rPr>
              <a:t>بیمار سابقه دو نوبت تشنج در 11 سالگی را دارد که به مدت 3 سال دارو مصرف می کرده و پس از قطع مصرف دارو دیگر تشنج نکرده است.</a:t>
            </a:r>
          </a:p>
          <a:p>
            <a:pPr algn="just"/>
            <a:r>
              <a:rPr lang="fa-IR" sz="2200" b="1" dirty="0">
                <a:cs typeface="B Zar" panose="00000400000000000000" pitchFamily="2" charset="-78"/>
              </a:rPr>
              <a:t>مشکلات گوارشی (-)</a:t>
            </a:r>
          </a:p>
          <a:p>
            <a:pPr algn="just"/>
            <a:r>
              <a:rPr lang="fa-IR" sz="2200" b="1" dirty="0">
                <a:cs typeface="B Zar" panose="00000400000000000000" pitchFamily="2" charset="-78"/>
              </a:rPr>
              <a:t>مشکل پوستی (-)</a:t>
            </a:r>
          </a:p>
          <a:p>
            <a:pPr algn="just"/>
            <a:r>
              <a:rPr lang="fa-IR" sz="2200" b="1" dirty="0">
                <a:cs typeface="B Zar" panose="00000400000000000000" pitchFamily="2" charset="-78"/>
              </a:rPr>
              <a:t>مشکل غدد درون ریز (-)</a:t>
            </a:r>
          </a:p>
          <a:p>
            <a:pPr algn="just"/>
            <a:r>
              <a:rPr lang="fa-IR" sz="2200" b="1" dirty="0">
                <a:cs typeface="B Zar" panose="00000400000000000000" pitchFamily="2" charset="-78"/>
              </a:rPr>
              <a:t>مشکل قلب و عروق (-)</a:t>
            </a:r>
          </a:p>
        </p:txBody>
      </p:sp>
    </p:spTree>
    <p:extLst>
      <p:ext uri="{BB962C8B-B14F-4D97-AF65-F5344CB8AC3E}">
        <p14:creationId xmlns:p14="http://schemas.microsoft.com/office/powerpoint/2010/main" val="89073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Drug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200" b="1" dirty="0"/>
              <a:t>Tab </a:t>
            </a:r>
            <a:r>
              <a:rPr lang="en-US" sz="2200" b="1" dirty="0" err="1"/>
              <a:t>Carbanazepine</a:t>
            </a:r>
            <a:r>
              <a:rPr lang="en-US" sz="2200" b="1" dirty="0"/>
              <a:t> 200 mg.</a:t>
            </a:r>
          </a:p>
          <a:p>
            <a:pPr algn="l" rtl="0"/>
            <a:r>
              <a:rPr lang="en-US" sz="2200" b="1" dirty="0"/>
              <a:t>Tab </a:t>
            </a:r>
            <a:r>
              <a:rPr lang="en-US" sz="2200" b="1" dirty="0" err="1"/>
              <a:t>Clonazepin</a:t>
            </a:r>
            <a:r>
              <a:rPr lang="en-US" sz="2200" b="1" dirty="0"/>
              <a:t> 1 mg.</a:t>
            </a:r>
          </a:p>
          <a:p>
            <a:pPr algn="l" rtl="0"/>
            <a:r>
              <a:rPr lang="en-US" sz="2200" b="1" dirty="0"/>
              <a:t>Cap Fluoxetine 20 mg.</a:t>
            </a:r>
          </a:p>
          <a:p>
            <a:pPr algn="l" rtl="0"/>
            <a:r>
              <a:rPr lang="en-US" sz="2200" b="1" dirty="0"/>
              <a:t>Tab Artane2 mg.</a:t>
            </a:r>
          </a:p>
          <a:p>
            <a:pPr algn="l" rtl="0"/>
            <a:r>
              <a:rPr lang="en-US" sz="2200" b="1" dirty="0"/>
              <a:t>Tab </a:t>
            </a:r>
            <a:r>
              <a:rPr lang="en-US" sz="2200" b="1" dirty="0" err="1"/>
              <a:t>Topyramate</a:t>
            </a:r>
            <a:r>
              <a:rPr lang="en-US" sz="2200" b="1" dirty="0"/>
              <a:t> 100 mg.</a:t>
            </a:r>
          </a:p>
          <a:p>
            <a:pPr algn="l" rtl="0"/>
            <a:r>
              <a:rPr lang="en-US" sz="2200" b="1" dirty="0"/>
              <a:t>Tab Risperidone 2 mg.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Family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a-IR" sz="2400" b="1" dirty="0">
                <a:cs typeface="B Zar" panose="00000400000000000000" pitchFamily="2" charset="-78"/>
              </a:rPr>
              <a:t>پدر: 60 ساله، دیپلم، بازنشسته آموزش و پرورش</a:t>
            </a:r>
          </a:p>
          <a:p>
            <a:pPr algn="just"/>
            <a:r>
              <a:rPr lang="fa-IR" sz="2400" b="1" dirty="0">
                <a:cs typeface="B Zar" panose="00000400000000000000" pitchFamily="2" charset="-78"/>
              </a:rPr>
              <a:t>مادر: 54 ساله، سیکل، خانه دار</a:t>
            </a:r>
          </a:p>
          <a:p>
            <a:pPr algn="just"/>
            <a:r>
              <a:rPr lang="fa-IR" sz="2400" b="1" dirty="0">
                <a:cs typeface="B Zar" panose="00000400000000000000" pitchFamily="2" charset="-78"/>
              </a:rPr>
              <a:t>برادر اول: 35 ساله، متأهل، دانشجوی </a:t>
            </a:r>
            <a:r>
              <a:rPr lang="fa-IR" sz="2400" b="1" dirty="0" err="1">
                <a:cs typeface="B Zar" panose="00000400000000000000" pitchFamily="2" charset="-78"/>
              </a:rPr>
              <a:t>انصرافی</a:t>
            </a:r>
            <a:r>
              <a:rPr lang="fa-IR" sz="2400" b="1" dirty="0">
                <a:cs typeface="B Zar" panose="00000400000000000000" pitchFamily="2" charset="-78"/>
              </a:rPr>
              <a:t> عمران به دلیل سوء مصرف مواد مخدر</a:t>
            </a:r>
          </a:p>
          <a:p>
            <a:pPr algn="just"/>
            <a:r>
              <a:rPr lang="fa-IR" sz="2400" b="1" dirty="0">
                <a:cs typeface="B Zar" panose="00000400000000000000" pitchFamily="2" charset="-78"/>
              </a:rPr>
              <a:t>برادر دوم: 34 ساله، متأهل، لیسانس ریاضی محض</a:t>
            </a:r>
          </a:p>
          <a:p>
            <a:pPr algn="just"/>
            <a:r>
              <a:rPr lang="fa-IR" sz="2400" b="1" dirty="0">
                <a:cs typeface="B Zar" panose="00000400000000000000" pitchFamily="2" charset="-78"/>
              </a:rPr>
              <a:t>برادر سوم: 28 ساله، مجرد، لیسانس عمران</a:t>
            </a:r>
          </a:p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سابقه بیماری روانپزشکی در هیچ یک از اعضای خانواده را ذکر </a:t>
            </a:r>
            <a:r>
              <a:rPr lang="fa-IR" sz="2400" b="1" dirty="0" err="1">
                <a:cs typeface="B Zar" panose="00000400000000000000" pitchFamily="2" charset="-78"/>
              </a:rPr>
              <a:t>نمی</a:t>
            </a:r>
            <a:r>
              <a:rPr lang="fa-IR" sz="2400" b="1" dirty="0">
                <a:cs typeface="B Zar" panose="00000400000000000000" pitchFamily="2" charset="-78"/>
              </a:rPr>
              <a:t> کند، فقط برادر بزرگ، عمو و دایی اعتیاد شدید به مصرف مواد مخدر دارند.</a:t>
            </a:r>
          </a:p>
          <a:p>
            <a:pPr marL="34300" indent="0" algn="just">
              <a:buNone/>
            </a:pPr>
            <a:endParaRPr lang="fa-IR" sz="2000" dirty="0">
              <a:cs typeface="B Zar" panose="00000400000000000000" pitchFamily="2" charset="-78"/>
            </a:endParaRPr>
          </a:p>
          <a:p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96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Personal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az-Latn-AZ" sz="2400" dirty="0">
                <a:cs typeface="B Zar" panose="00000400000000000000" pitchFamily="2" charset="-78"/>
              </a:rPr>
              <a:t>Delivery History</a:t>
            </a:r>
            <a:r>
              <a:rPr lang="fa-IR" sz="2400" dirty="0">
                <a:cs typeface="B Zar" panose="00000400000000000000" pitchFamily="2" charset="-78"/>
              </a:rPr>
              <a:t>: بیمار حاصل </a:t>
            </a:r>
            <a:r>
              <a:rPr lang="az-Latn-AZ" sz="2400" dirty="0">
                <a:cs typeface="B Zar" panose="00000400000000000000" pitchFamily="2" charset="-78"/>
              </a:rPr>
              <a:t>NVD</a:t>
            </a:r>
            <a:r>
              <a:rPr lang="fa-IR" sz="2400" dirty="0">
                <a:cs typeface="B Zar" panose="00000400000000000000" pitchFamily="2" charset="-78"/>
              </a:rPr>
              <a:t> بوده و مادر وی زایمان سختی داشته است.</a:t>
            </a:r>
          </a:p>
          <a:p>
            <a:pPr algn="just"/>
            <a:r>
              <a:rPr lang="en-US" sz="2400" dirty="0">
                <a:cs typeface="B Zar" panose="00000400000000000000" pitchFamily="2" charset="-78"/>
              </a:rPr>
              <a:t>Childhood History</a:t>
            </a:r>
            <a:r>
              <a:rPr lang="fa-IR" sz="2400" dirty="0">
                <a:cs typeface="B Zar" panose="00000400000000000000" pitchFamily="2" charset="-78"/>
              </a:rPr>
              <a:t>: از لحاظ رشدی کاملاً طبیعی بوده، به موقع شروع به صحبت کردن کرده است، رابطه خوبی با هم سن و </a:t>
            </a:r>
            <a:r>
              <a:rPr lang="fa-IR" sz="2400" dirty="0" err="1">
                <a:cs typeface="B Zar" panose="00000400000000000000" pitchFamily="2" charset="-78"/>
              </a:rPr>
              <a:t>سالان</a:t>
            </a:r>
            <a:r>
              <a:rPr lang="fa-IR" sz="2400" dirty="0">
                <a:cs typeface="B Zar" panose="00000400000000000000" pitchFamily="2" charset="-78"/>
              </a:rPr>
              <a:t> خود داشته است و هم </a:t>
            </a:r>
            <a:r>
              <a:rPr lang="fa-IR" sz="2400" dirty="0" err="1">
                <a:cs typeface="B Zar" panose="00000400000000000000" pitchFamily="2" charset="-78"/>
              </a:rPr>
              <a:t>بازیانش</a:t>
            </a:r>
            <a:r>
              <a:rPr lang="fa-IR" sz="2400" dirty="0">
                <a:cs typeface="B Zar" panose="00000400000000000000" pitchFamily="2" charset="-78"/>
              </a:rPr>
              <a:t> بیشتر پسران بوده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. شب ادراری (-)، حیوان آزاری (-)، دزدی (-)</a:t>
            </a:r>
          </a:p>
          <a:p>
            <a:pPr algn="just"/>
            <a:r>
              <a:rPr lang="az-Latn-AZ" sz="2400" dirty="0">
                <a:cs typeface="B Zar" panose="00000400000000000000" pitchFamily="2" charset="-78"/>
              </a:rPr>
              <a:t>Educational History</a:t>
            </a:r>
            <a:r>
              <a:rPr lang="fa-IR" sz="2400" dirty="0">
                <a:cs typeface="B Zar" panose="00000400000000000000" pitchFamily="2" charset="-78"/>
              </a:rPr>
              <a:t>: بیمار دانش آموز </a:t>
            </a:r>
            <a:r>
              <a:rPr lang="fa-IR" sz="2400" dirty="0" err="1">
                <a:cs typeface="B Zar" panose="00000400000000000000" pitchFamily="2" charset="-78"/>
              </a:rPr>
              <a:t>زرنگی</a:t>
            </a:r>
            <a:r>
              <a:rPr lang="fa-IR" sz="2400" dirty="0">
                <a:cs typeface="B Zar" panose="00000400000000000000" pitchFamily="2" charset="-78"/>
              </a:rPr>
              <a:t> بوده و علاقه شدید به تحصیل در رشته هوا فضا داشته ولی در سال سوم دبیرستان به دلیل مشکل مالی کار می کرده و دچار افت تحصیلی شده و به همین دلیل در کنکور نتیجه خوبی نگرفته و در رشته مهندسی صنایع پذیرفته شده است و امسال مقطع کارشناسی ارشد را به پایان رسانده است.</a:t>
            </a:r>
          </a:p>
          <a:p>
            <a:pPr algn="just"/>
            <a:r>
              <a:rPr lang="en-US" sz="2400" dirty="0">
                <a:cs typeface="B Zar" panose="00000400000000000000" pitchFamily="2" charset="-78"/>
              </a:rPr>
              <a:t>Military History</a:t>
            </a:r>
            <a:r>
              <a:rPr lang="fa-IR" sz="2400" dirty="0">
                <a:cs typeface="B Zar" panose="00000400000000000000" pitchFamily="2" charset="-78"/>
              </a:rPr>
              <a:t>: سربازی نرفته ولی قصد رفتن به سربازی را دارد.</a:t>
            </a:r>
          </a:p>
        </p:txBody>
      </p:sp>
    </p:spTree>
    <p:extLst>
      <p:ext uri="{BB962C8B-B14F-4D97-AF65-F5344CB8AC3E}">
        <p14:creationId xmlns:p14="http://schemas.microsoft.com/office/powerpoint/2010/main" val="9892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Personal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Autofit/>
          </a:bodyPr>
          <a:lstStyle/>
          <a:p>
            <a:pPr algn="just"/>
            <a:r>
              <a:rPr lang="az-Latn-AZ" sz="2400" dirty="0">
                <a:cs typeface="B Zar" panose="00000400000000000000" pitchFamily="2" charset="-78"/>
              </a:rPr>
              <a:t>Occupational History</a:t>
            </a:r>
            <a:r>
              <a:rPr lang="fa-IR" sz="2400" dirty="0">
                <a:cs typeface="B Zar" panose="00000400000000000000" pitchFamily="2" charset="-78"/>
              </a:rPr>
              <a:t>: بیمار از 14 سالگی به دلیل مشکل مالی در نمایندگی </a:t>
            </a:r>
            <a:r>
              <a:rPr lang="fa-IR" sz="2400" dirty="0" err="1">
                <a:cs typeface="B Zar" panose="00000400000000000000" pitchFamily="2" charset="-78"/>
              </a:rPr>
              <a:t>ایرانسل</a:t>
            </a:r>
            <a:r>
              <a:rPr lang="fa-IR" sz="2400" dirty="0">
                <a:cs typeface="B Zar" panose="00000400000000000000" pitchFamily="2" charset="-78"/>
              </a:rPr>
              <a:t> و همراه اول کار می کرده، مدتی به تعمیر موبایل مشغول بوده و از 7 سال گذشته مشغول فروش لوازم خانگی است.</a:t>
            </a:r>
          </a:p>
          <a:p>
            <a:pPr algn="just"/>
            <a:r>
              <a:rPr lang="az-Latn-AZ" sz="2400" dirty="0">
                <a:cs typeface="B Zar" panose="00000400000000000000" pitchFamily="2" charset="-78"/>
              </a:rPr>
              <a:t>M</a:t>
            </a:r>
            <a:r>
              <a:rPr lang="en-US" sz="2400" dirty="0" err="1">
                <a:cs typeface="B Zar" panose="00000400000000000000" pitchFamily="2" charset="-78"/>
              </a:rPr>
              <a:t>arital</a:t>
            </a:r>
            <a:r>
              <a:rPr lang="en-US" sz="2400" dirty="0">
                <a:cs typeface="B Zar" panose="00000400000000000000" pitchFamily="2" charset="-78"/>
              </a:rPr>
              <a:t> History</a:t>
            </a:r>
            <a:r>
              <a:rPr lang="fa-IR" sz="2400" dirty="0">
                <a:cs typeface="B Zar" panose="00000400000000000000" pitchFamily="2" charset="-78"/>
              </a:rPr>
              <a:t>: در سال 92 عقد کرده و قرار بوده در خرداد 93 عروسی کنند که به دلیل آتش سوزی تا سال 94 به تأخیر افتاده. همسر بیمار متولد 73 و دارای مدرک کارشناسی صنایع دستی است. رابطه با همسر قبل از حادثه عالی بوده ولی در حال حاضر مشکلات زیادی با هم دارند.</a:t>
            </a:r>
          </a:p>
          <a:p>
            <a:pPr algn="just"/>
            <a:r>
              <a:rPr lang="en-US" sz="2400" dirty="0">
                <a:cs typeface="B Zar" panose="00000400000000000000" pitchFamily="2" charset="-78"/>
              </a:rPr>
              <a:t>Sexual History</a:t>
            </a:r>
            <a:r>
              <a:rPr lang="fa-IR" sz="2400" dirty="0">
                <a:cs typeface="B Zar" panose="00000400000000000000" pitchFamily="2" charset="-78"/>
              </a:rPr>
              <a:t>: رابطه جنسی با کسی غیر از همسرش را ذکر </a:t>
            </a:r>
            <a:r>
              <a:rPr lang="fa-IR" sz="2400" dirty="0" err="1">
                <a:cs typeface="B Zar" panose="00000400000000000000" pitchFamily="2" charset="-78"/>
              </a:rPr>
              <a:t>نمی</a:t>
            </a:r>
            <a:r>
              <a:rPr lang="fa-IR" sz="2400" dirty="0">
                <a:cs typeface="B Zar" panose="00000400000000000000" pitchFamily="2" charset="-78"/>
              </a:rPr>
              <a:t> کند.</a:t>
            </a:r>
          </a:p>
          <a:p>
            <a:pPr algn="just"/>
            <a:r>
              <a:rPr lang="en-US" sz="2400" dirty="0">
                <a:cs typeface="B Zar" panose="00000400000000000000" pitchFamily="2" charset="-78"/>
              </a:rPr>
              <a:t>Legal History</a:t>
            </a:r>
            <a:r>
              <a:rPr lang="fa-IR" sz="2400" dirty="0">
                <a:cs typeface="B Zar" panose="00000400000000000000" pitchFamily="2" charset="-78"/>
              </a:rPr>
              <a:t>: بیمار قبل از حادثه سابقه کیفری ندارد ولی بعد از حادثه از وی شکایت شده است.</a:t>
            </a:r>
          </a:p>
          <a:p>
            <a:pPr algn="just"/>
            <a:r>
              <a:rPr lang="az-Latn-AZ" sz="2400" dirty="0">
                <a:cs typeface="B Zar" panose="00000400000000000000" pitchFamily="2" charset="-78"/>
              </a:rPr>
              <a:t>Habitual History</a:t>
            </a:r>
            <a:r>
              <a:rPr lang="fa-IR" sz="2400" dirty="0">
                <a:cs typeface="B Zar" panose="00000400000000000000" pitchFamily="2" charset="-78"/>
              </a:rPr>
              <a:t>: سابقه مصرف الکل، سیگار و مواد مخدر را </a:t>
            </a:r>
            <a:r>
              <a:rPr lang="fa-IR" sz="2400" dirty="0" err="1">
                <a:cs typeface="B Zar" panose="00000400000000000000" pitchFamily="2" charset="-78"/>
              </a:rPr>
              <a:t>نمی</a:t>
            </a:r>
            <a:r>
              <a:rPr lang="fa-IR" sz="2400" dirty="0">
                <a:cs typeface="B Zar" panose="00000400000000000000" pitchFamily="2" charset="-78"/>
              </a:rPr>
              <a:t> دهد.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92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Physical Exam: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2600" b="1" dirty="0">
                <a:cs typeface="B Zar" panose="00000400000000000000" pitchFamily="2" charset="-78"/>
              </a:rPr>
              <a:t>V/S: </a:t>
            </a:r>
          </a:p>
          <a:p>
            <a:pPr marL="0" indent="0" algn="l" rtl="0">
              <a:buNone/>
            </a:pPr>
            <a:r>
              <a:rPr lang="en-US" sz="2300" b="1" dirty="0">
                <a:cs typeface="B Zar" panose="00000400000000000000" pitchFamily="2" charset="-78"/>
              </a:rPr>
              <a:t>	BP: 1</a:t>
            </a:r>
            <a:r>
              <a:rPr lang="az-Latn-AZ" sz="2300" b="1" dirty="0">
                <a:cs typeface="B Zar" panose="00000400000000000000" pitchFamily="2" charset="-78"/>
              </a:rPr>
              <a:t>10</a:t>
            </a:r>
            <a:r>
              <a:rPr lang="en-US" sz="2300" b="1" dirty="0">
                <a:cs typeface="B Zar" panose="00000400000000000000" pitchFamily="2" charset="-78"/>
              </a:rPr>
              <a:t>/</a:t>
            </a:r>
            <a:r>
              <a:rPr lang="az-Latn-AZ" sz="2300" b="1" dirty="0">
                <a:cs typeface="B Zar" panose="00000400000000000000" pitchFamily="2" charset="-78"/>
              </a:rPr>
              <a:t>70</a:t>
            </a:r>
            <a:r>
              <a:rPr lang="fa-IR" sz="2300" b="1" dirty="0">
                <a:cs typeface="B Zar" panose="00000400000000000000" pitchFamily="2" charset="-78"/>
              </a:rPr>
              <a:t>		</a:t>
            </a:r>
            <a:r>
              <a:rPr lang="en-US" sz="2300" b="1" dirty="0">
                <a:cs typeface="B Zar" panose="00000400000000000000" pitchFamily="2" charset="-78"/>
              </a:rPr>
              <a:t>PR: </a:t>
            </a:r>
            <a:r>
              <a:rPr lang="az-Latn-AZ" sz="2300" b="1" dirty="0">
                <a:cs typeface="B Zar" panose="00000400000000000000" pitchFamily="2" charset="-78"/>
              </a:rPr>
              <a:t>70</a:t>
            </a:r>
            <a:endParaRPr lang="en-US" sz="2300" b="1" dirty="0">
              <a:cs typeface="B Zar" panose="00000400000000000000" pitchFamily="2" charset="-78"/>
            </a:endParaRPr>
          </a:p>
          <a:p>
            <a:pPr marL="0" indent="0" algn="l" rtl="0">
              <a:buNone/>
            </a:pPr>
            <a:r>
              <a:rPr lang="en-US" sz="2300" b="1" dirty="0">
                <a:cs typeface="B Zar" panose="00000400000000000000" pitchFamily="2" charset="-78"/>
              </a:rPr>
              <a:t>	RR:</a:t>
            </a:r>
            <a:r>
              <a:rPr lang="az-Latn-AZ" sz="2300" b="1" dirty="0">
                <a:cs typeface="B Zar" panose="00000400000000000000" pitchFamily="2" charset="-78"/>
              </a:rPr>
              <a:t> </a:t>
            </a:r>
            <a:r>
              <a:rPr lang="en-US" sz="2300" b="1" dirty="0">
                <a:cs typeface="B Zar" panose="00000400000000000000" pitchFamily="2" charset="-78"/>
              </a:rPr>
              <a:t>1</a:t>
            </a:r>
            <a:r>
              <a:rPr lang="az-Latn-AZ" sz="2300" b="1" dirty="0">
                <a:cs typeface="B Zar" panose="00000400000000000000" pitchFamily="2" charset="-78"/>
              </a:rPr>
              <a:t>7</a:t>
            </a:r>
            <a:r>
              <a:rPr lang="fa-IR" sz="2300" b="1" dirty="0">
                <a:cs typeface="B Zar" panose="00000400000000000000" pitchFamily="2" charset="-78"/>
              </a:rPr>
              <a:t> 	</a:t>
            </a:r>
            <a:r>
              <a:rPr lang="en-US" sz="2300" b="1" dirty="0">
                <a:cs typeface="B Zar" panose="00000400000000000000" pitchFamily="2" charset="-78"/>
              </a:rPr>
              <a:t>	</a:t>
            </a:r>
            <a:r>
              <a:rPr lang="fa-IR" sz="2300" b="1" dirty="0">
                <a:cs typeface="B Zar" panose="00000400000000000000" pitchFamily="2" charset="-78"/>
              </a:rPr>
              <a:t>	</a:t>
            </a:r>
            <a:r>
              <a:rPr lang="en-US" sz="2300" b="1" dirty="0">
                <a:cs typeface="B Zar" panose="00000400000000000000" pitchFamily="2" charset="-78"/>
              </a:rPr>
              <a:t>T:</a:t>
            </a:r>
            <a:r>
              <a:rPr lang="az-Latn-AZ" sz="2300" b="1" dirty="0">
                <a:cs typeface="B Zar" panose="00000400000000000000" pitchFamily="2" charset="-78"/>
              </a:rPr>
              <a:t> </a:t>
            </a:r>
            <a:r>
              <a:rPr lang="en-US" sz="2300" b="1" dirty="0">
                <a:cs typeface="B Zar" panose="00000400000000000000" pitchFamily="2" charset="-78"/>
              </a:rPr>
              <a:t>37  C</a:t>
            </a:r>
            <a:endParaRPr lang="fa-IR" sz="2300" b="1" dirty="0">
              <a:cs typeface="B Zar" panose="00000400000000000000" pitchFamily="2" charset="-78"/>
            </a:endParaRPr>
          </a:p>
          <a:p>
            <a:pPr algn="r"/>
            <a:r>
              <a:rPr lang="fa-IR" sz="2300" b="1" dirty="0">
                <a:cs typeface="B Zar" panose="00000400000000000000" pitchFamily="2" charset="-78"/>
              </a:rPr>
              <a:t>معاینات 12 زوج اعصاب </a:t>
            </a:r>
            <a:r>
              <a:rPr lang="fa-IR" sz="2300" b="1" dirty="0" err="1">
                <a:cs typeface="B Zar" panose="00000400000000000000" pitchFamily="2" charset="-78"/>
              </a:rPr>
              <a:t>کرانیال</a:t>
            </a:r>
            <a:r>
              <a:rPr lang="fa-IR" sz="2300" b="1" dirty="0">
                <a:cs typeface="B Zar" panose="00000400000000000000" pitchFamily="2" charset="-78"/>
              </a:rPr>
              <a:t>: نرمال </a:t>
            </a:r>
          </a:p>
          <a:p>
            <a:pPr algn="r"/>
            <a:r>
              <a:rPr lang="fa-IR" sz="2300" b="1" dirty="0">
                <a:cs typeface="B Zar" panose="00000400000000000000" pitchFamily="2" charset="-78"/>
              </a:rPr>
              <a:t>معاینات حرکتی:</a:t>
            </a:r>
            <a:r>
              <a:rPr lang="en-US" sz="2300" b="1" dirty="0">
                <a:cs typeface="B Zar" panose="00000400000000000000" pitchFamily="2" charset="-78"/>
              </a:rPr>
              <a:t>     </a:t>
            </a:r>
            <a:r>
              <a:rPr lang="fa-IR" sz="2300" b="1" dirty="0">
                <a:cs typeface="B Zar" panose="00000400000000000000" pitchFamily="2" charset="-78"/>
              </a:rPr>
              <a:t> </a:t>
            </a:r>
            <a:r>
              <a:rPr lang="en-US" sz="2300" b="1" dirty="0">
                <a:cs typeface="B Zar" panose="00000400000000000000" pitchFamily="2" charset="-78"/>
              </a:rPr>
              <a:t>DTR</a:t>
            </a:r>
            <a:r>
              <a:rPr lang="fa-IR" sz="2300" b="1" dirty="0">
                <a:cs typeface="B Zar" panose="00000400000000000000" pitchFamily="2" charset="-78"/>
              </a:rPr>
              <a:t>: </a:t>
            </a:r>
            <a:r>
              <a:rPr lang="en-US" sz="2300" b="1" dirty="0">
                <a:cs typeface="B Zar" panose="00000400000000000000" pitchFamily="2" charset="-78"/>
              </a:rPr>
              <a:t>2+</a:t>
            </a:r>
          </a:p>
          <a:p>
            <a:pPr marL="0" indent="0" algn="r">
              <a:buNone/>
            </a:pPr>
            <a:r>
              <a:rPr lang="en-US" sz="2300" b="1" dirty="0">
                <a:cs typeface="B Zar" panose="00000400000000000000" pitchFamily="2" charset="-78"/>
              </a:rPr>
              <a:t>                      </a:t>
            </a:r>
            <a:r>
              <a:rPr lang="fa-IR" sz="2300" b="1" dirty="0">
                <a:cs typeface="B Zar" panose="00000400000000000000" pitchFamily="2" charset="-78"/>
              </a:rPr>
              <a:t>      </a:t>
            </a:r>
            <a:r>
              <a:rPr lang="en-US" sz="2300" b="1" dirty="0">
                <a:cs typeface="B Zar" panose="00000400000000000000" pitchFamily="2" charset="-78"/>
              </a:rPr>
              <a:t>Force </a:t>
            </a:r>
            <a:r>
              <a:rPr lang="fa-IR" sz="2300" b="1" dirty="0">
                <a:cs typeface="B Zar" panose="00000400000000000000" pitchFamily="2" charset="-78"/>
              </a:rPr>
              <a:t> اندام فوقانی راست و چپ : </a:t>
            </a:r>
            <a:r>
              <a:rPr lang="en-US" sz="2300" b="1" dirty="0">
                <a:cs typeface="B Zar" panose="00000400000000000000" pitchFamily="2" charset="-78"/>
              </a:rPr>
              <a:t>5/5</a:t>
            </a:r>
            <a:r>
              <a:rPr lang="fa-IR" sz="2300" b="1" dirty="0">
                <a:cs typeface="B Zar" panose="00000400000000000000" pitchFamily="2" charset="-78"/>
              </a:rPr>
              <a:t> و قرینه</a:t>
            </a:r>
            <a:endParaRPr lang="en-US" sz="2300" b="1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2300" b="1" dirty="0">
                <a:cs typeface="B Zar" panose="00000400000000000000" pitchFamily="2" charset="-78"/>
              </a:rPr>
              <a:t>                                 </a:t>
            </a:r>
            <a:r>
              <a:rPr lang="en-US" sz="2300" b="1" dirty="0">
                <a:cs typeface="B Zar" panose="00000400000000000000" pitchFamily="2" charset="-78"/>
              </a:rPr>
              <a:t>Force </a:t>
            </a:r>
            <a:r>
              <a:rPr lang="fa-IR" sz="2300" b="1" dirty="0">
                <a:cs typeface="B Zar" panose="00000400000000000000" pitchFamily="2" charset="-78"/>
              </a:rPr>
              <a:t>  اندام تحتانی راست و چپ : </a:t>
            </a:r>
            <a:r>
              <a:rPr lang="en-US" sz="2300" b="1" dirty="0">
                <a:cs typeface="B Zar" panose="00000400000000000000" pitchFamily="2" charset="-78"/>
              </a:rPr>
              <a:t>5/5</a:t>
            </a:r>
            <a:r>
              <a:rPr lang="fa-IR" sz="2300" b="1" dirty="0">
                <a:cs typeface="B Zar" panose="00000400000000000000" pitchFamily="2" charset="-78"/>
              </a:rPr>
              <a:t> و قرینه</a:t>
            </a:r>
            <a:endParaRPr lang="en-US" sz="2300" b="1" dirty="0"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2300" b="1" dirty="0">
                <a:cs typeface="B Zar" panose="00000400000000000000" pitchFamily="2" charset="-78"/>
              </a:rPr>
              <a:t>                                  </a:t>
            </a:r>
            <a:r>
              <a:rPr lang="en-US" sz="2300" b="1" dirty="0">
                <a:cs typeface="B Zar" panose="00000400000000000000" pitchFamily="2" charset="-78"/>
              </a:rPr>
              <a:t>Tone </a:t>
            </a:r>
            <a:r>
              <a:rPr lang="fa-IR" sz="2300" b="1" dirty="0">
                <a:cs typeface="B Zar" panose="00000400000000000000" pitchFamily="2" charset="-78"/>
              </a:rPr>
              <a:t> اندام ها: نرمال</a:t>
            </a:r>
            <a:endParaRPr lang="en-US" sz="2300" b="1" dirty="0">
              <a:cs typeface="B Zar" panose="00000400000000000000" pitchFamily="2" charset="-78"/>
            </a:endParaRPr>
          </a:p>
          <a:p>
            <a:pPr algn="r"/>
            <a:r>
              <a:rPr lang="fa-IR" sz="2300" b="1" dirty="0">
                <a:cs typeface="B Zar" panose="00000400000000000000" pitchFamily="2" charset="-78"/>
              </a:rPr>
              <a:t>معاینات مخچه ای:    </a:t>
            </a:r>
            <a:r>
              <a:rPr lang="en-US" sz="2300" b="1" dirty="0">
                <a:cs typeface="B Zar" panose="00000400000000000000" pitchFamily="2" charset="-78"/>
              </a:rPr>
              <a:t>Gait</a:t>
            </a:r>
            <a:r>
              <a:rPr lang="fa-IR" sz="2300" b="1" dirty="0">
                <a:cs typeface="B Zar" panose="00000400000000000000" pitchFamily="2" charset="-78"/>
              </a:rPr>
              <a:t>: نرمال</a:t>
            </a:r>
          </a:p>
          <a:p>
            <a:pPr marL="2240485" lvl="7" indent="0" algn="r" rtl="1">
              <a:buNone/>
            </a:pPr>
            <a:r>
              <a:rPr lang="en-US" sz="2300" b="1" dirty="0">
                <a:cs typeface="B Zar" panose="00000400000000000000" pitchFamily="2" charset="-78"/>
              </a:rPr>
              <a:t>Finger to nose</a:t>
            </a:r>
            <a:r>
              <a:rPr lang="fa-IR" sz="1850" b="1" dirty="0">
                <a:cs typeface="B Zar" panose="00000400000000000000" pitchFamily="2" charset="-78"/>
              </a:rPr>
              <a:t>: </a:t>
            </a:r>
            <a:r>
              <a:rPr lang="fa-IR" sz="2300" b="1" dirty="0">
                <a:cs typeface="B Zar" panose="00000400000000000000" pitchFamily="2" charset="-78"/>
              </a:rPr>
              <a:t>نرمال </a:t>
            </a:r>
          </a:p>
          <a:p>
            <a:pPr algn="l" rtl="0"/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92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Mental Status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7628"/>
            <a:ext cx="8871026" cy="5446486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cs typeface="B Zar" panose="00000400000000000000" pitchFamily="2" charset="-78"/>
              </a:rPr>
              <a:t>General Appearance</a:t>
            </a:r>
            <a:r>
              <a:rPr lang="fa-IR" sz="2200" dirty="0">
                <a:cs typeface="B Zar" panose="00000400000000000000" pitchFamily="2" charset="-78"/>
              </a:rPr>
              <a:t>: ظاهر بیمار مرتب و آراسته است. سن ظاهری از سن تقویمی بیشتر است. به آرامی روی صندلی نشسته و با یادآوری حادثه گریه می کند. رابطه چشمی و کلامی خوبی برقرار می کند.</a:t>
            </a: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Intuition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az-Latn-AZ" sz="2000" dirty="0">
                <a:cs typeface="B Zar" panose="00000400000000000000" pitchFamily="2" charset="-78"/>
              </a:rPr>
              <a:t>Body </a:t>
            </a:r>
            <a:r>
              <a:rPr lang="az-Latn-AZ" sz="2000">
                <a:cs typeface="B Zar" panose="00000400000000000000" pitchFamily="2" charset="-78"/>
              </a:rPr>
              <a:t>Movement</a:t>
            </a:r>
            <a:r>
              <a:rPr lang="fa-IR" sz="2000">
                <a:cs typeface="B Zar" panose="00000400000000000000" pitchFamily="2" charset="-78"/>
              </a:rPr>
              <a:t>:</a:t>
            </a:r>
            <a:r>
              <a:rPr lang="en-US" sz="2000">
                <a:cs typeface="B Zar" panose="00000400000000000000" pitchFamily="2" charset="-78"/>
              </a:rPr>
              <a:t>Agitated</a:t>
            </a:r>
            <a:endParaRPr lang="fa-IR" sz="20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az-Latn-AZ" sz="2000" dirty="0">
                <a:cs typeface="B Zar" panose="00000400000000000000" pitchFamily="2" charset="-78"/>
              </a:rPr>
              <a:t>Mimic</a:t>
            </a:r>
            <a:r>
              <a:rPr lang="fa-IR" sz="2000" dirty="0">
                <a:cs typeface="B Zar" panose="00000400000000000000" pitchFamily="2" charset="-78"/>
              </a:rPr>
              <a:t>: </a:t>
            </a:r>
            <a:r>
              <a:rPr lang="en-US" sz="2000" dirty="0">
                <a:cs typeface="B Zar" panose="00000400000000000000" pitchFamily="2" charset="-78"/>
              </a:rPr>
              <a:t>NL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Behavior</a:t>
            </a:r>
            <a:r>
              <a:rPr lang="fa-IR" sz="2400" dirty="0">
                <a:cs typeface="B Zar" panose="00000400000000000000" pitchFamily="2" charset="-78"/>
              </a:rPr>
              <a:t>: </a:t>
            </a:r>
            <a:r>
              <a:rPr lang="en-US" sz="2400" dirty="0">
                <a:cs typeface="B Zar" panose="00000400000000000000" pitchFamily="2" charset="-78"/>
              </a:rPr>
              <a:t>NL</a:t>
            </a:r>
            <a:endParaRPr lang="fa-IR" sz="2400" dirty="0">
              <a:cs typeface="B Zar" panose="00000400000000000000" pitchFamily="2" charset="-78"/>
            </a:endParaRP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Attitude</a:t>
            </a:r>
            <a:r>
              <a:rPr lang="fa-IR" sz="2400" dirty="0">
                <a:cs typeface="B Zar" panose="00000400000000000000" pitchFamily="2" charset="-78"/>
              </a:rPr>
              <a:t>: </a:t>
            </a:r>
            <a:r>
              <a:rPr lang="en-US" sz="2400" dirty="0">
                <a:cs typeface="B Zar" panose="00000400000000000000" pitchFamily="2" charset="-78"/>
              </a:rPr>
              <a:t>Non Cooperative</a:t>
            </a:r>
            <a:endParaRPr lang="fa-IR" sz="2400" dirty="0">
              <a:cs typeface="B Zar" panose="00000400000000000000" pitchFamily="2" charset="-78"/>
            </a:endParaRP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Speech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Content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NL</a:t>
            </a:r>
            <a:endParaRPr lang="fa-IR" sz="20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Stream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Normal	</a:t>
            </a:r>
            <a:r>
              <a:rPr lang="en-US" sz="2000" dirty="0" err="1">
                <a:cs typeface="B Zar" panose="00000400000000000000" pitchFamily="2" charset="-78"/>
              </a:rPr>
              <a:t>Verbigitation</a:t>
            </a:r>
            <a:r>
              <a:rPr lang="en-US" sz="2000" dirty="0">
                <a:cs typeface="B Zar" panose="00000400000000000000" pitchFamily="2" charset="-78"/>
              </a:rPr>
              <a:t> (-)	blocking (-)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Velocity</a:t>
            </a:r>
            <a:r>
              <a:rPr lang="en-US" sz="2000">
                <a:cs typeface="B Zar" panose="00000400000000000000" pitchFamily="2" charset="-78"/>
              </a:rPr>
              <a:t>:</a:t>
            </a:r>
            <a:r>
              <a:rPr lang="fa-IR" sz="2000">
                <a:cs typeface="B Zar" panose="00000400000000000000" pitchFamily="2" charset="-78"/>
              </a:rPr>
              <a:t> </a:t>
            </a:r>
            <a:r>
              <a:rPr lang="en-US" sz="2000">
                <a:cs typeface="B Zar" panose="00000400000000000000" pitchFamily="2" charset="-78"/>
              </a:rPr>
              <a:t>بیمار به روانی وبا صدای آهسته و بدون لکنت صحبت میکند</a:t>
            </a:r>
            <a:endParaRPr lang="fa-IR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Mental Status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2400" dirty="0">
                <a:cs typeface="B Zar" panose="00000400000000000000" pitchFamily="2" charset="-78"/>
              </a:rPr>
              <a:t>Emotion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Mood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Depressed</a:t>
            </a:r>
            <a:endParaRPr lang="fa-IR" sz="20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Affect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Appropriate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Thought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Content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endParaRPr lang="en-US" sz="2000" dirty="0">
              <a:cs typeface="B Zar" panose="00000400000000000000" pitchFamily="2" charset="-78"/>
            </a:endParaRP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Delusion (-)</a:t>
            </a:r>
            <a:endParaRPr lang="fa-IR" sz="2000" dirty="0">
              <a:cs typeface="B Zar" panose="00000400000000000000" pitchFamily="2" charset="-78"/>
            </a:endParaRP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fa-IR" sz="2000" dirty="0">
                <a:cs typeface="B Zar" panose="00000400000000000000" pitchFamily="2" charset="-78"/>
              </a:rPr>
              <a:t>افکار خودکشی</a:t>
            </a:r>
            <a:r>
              <a:rPr lang="en-US" sz="2000" dirty="0">
                <a:cs typeface="B Zar" panose="00000400000000000000" pitchFamily="2" charset="-78"/>
              </a:rPr>
              <a:t> (+)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fa-IR" sz="2000" dirty="0">
                <a:cs typeface="B Zar" panose="00000400000000000000" pitchFamily="2" charset="-78"/>
              </a:rPr>
              <a:t>افکار وسواسی</a:t>
            </a:r>
            <a:r>
              <a:rPr lang="en-US" sz="2000" dirty="0">
                <a:cs typeface="B Zar" panose="00000400000000000000" pitchFamily="2" charset="-78"/>
              </a:rPr>
              <a:t> (-)</a:t>
            </a:r>
            <a:endParaRPr lang="fa-IR" sz="20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Stream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NL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Form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Abstract</a:t>
            </a:r>
            <a:endParaRPr lang="fa-IR" sz="1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Mental Status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2400" dirty="0">
                <a:cs typeface="B Zar" panose="00000400000000000000" pitchFamily="2" charset="-78"/>
              </a:rPr>
              <a:t>Perception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Illusion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-</a:t>
            </a:r>
            <a:endParaRPr lang="fa-IR" sz="20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Hallucination</a:t>
            </a:r>
            <a:r>
              <a:rPr lang="fa-IR" sz="2000" dirty="0">
                <a:cs typeface="B Zar" panose="00000400000000000000" pitchFamily="2" charset="-78"/>
              </a:rPr>
              <a:t>:</a:t>
            </a:r>
            <a:r>
              <a:rPr lang="en-US" sz="2000" dirty="0">
                <a:cs typeface="B Zar" panose="00000400000000000000" pitchFamily="2" charset="-78"/>
              </a:rPr>
              <a:t> -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Cognition</a:t>
            </a:r>
            <a:r>
              <a:rPr lang="fa-IR" sz="2400" dirty="0">
                <a:cs typeface="B Zar" panose="00000400000000000000" pitchFamily="2" charset="-78"/>
              </a:rPr>
              <a:t>: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Consciousness: Alert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Memory: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Immediate: NL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Recent: NL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Remote: NL</a:t>
            </a:r>
          </a:p>
          <a:p>
            <a:pPr lvl="5" algn="just">
              <a:buFont typeface="Wingdings" panose="05000000000000000000" pitchFamily="2" charset="2"/>
              <a:buChar char="Ø"/>
            </a:pP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Mental Status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Orientation: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Time: NL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Place: NL</a:t>
            </a:r>
          </a:p>
          <a:p>
            <a:pPr lvl="5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B Zar" panose="00000400000000000000" pitchFamily="2" charset="-78"/>
              </a:rPr>
              <a:t>Person: NL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Attention: NL</a:t>
            </a:r>
          </a:p>
          <a:p>
            <a:pPr lvl="3" algn="just" rtl="0">
              <a:buFont typeface="Courier New" panose="02070309020205020404" pitchFamily="49" charset="0"/>
              <a:buChar char="o"/>
            </a:pPr>
            <a:r>
              <a:rPr lang="en-US" sz="2000" dirty="0">
                <a:cs typeface="B Zar" panose="00000400000000000000" pitchFamily="2" charset="-78"/>
              </a:rPr>
              <a:t>Concentration: NL</a:t>
            </a: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Judgement: NL</a:t>
            </a:r>
          </a:p>
          <a:p>
            <a:pPr algn="just" rtl="0"/>
            <a:r>
              <a:rPr lang="en-US" sz="2400" dirty="0">
                <a:cs typeface="B Zar" panose="00000400000000000000" pitchFamily="2" charset="-78"/>
              </a:rPr>
              <a:t>Insight: </a:t>
            </a:r>
            <a:r>
              <a:rPr lang="fa-IR" sz="2400" dirty="0">
                <a:cs typeface="B Zar" panose="00000400000000000000" pitchFamily="2" charset="-78"/>
              </a:rPr>
              <a:t>بیمار نسبت به بیماری خود آگاهی کامل دارد</a:t>
            </a:r>
            <a:endParaRPr lang="en-US" sz="2400" dirty="0">
              <a:cs typeface="B Zar" panose="00000400000000000000" pitchFamily="2" charset="-78"/>
            </a:endParaRPr>
          </a:p>
          <a:p>
            <a:pPr lvl="3" algn="just" rtl="0">
              <a:buFont typeface="Courier New" panose="02070309020205020404" pitchFamily="49" charset="0"/>
              <a:buChar char="o"/>
            </a:pPr>
            <a:endParaRPr lang="fa-IR" sz="155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0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700"/>
            <a:ext cx="3514200" cy="379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9" y="533402"/>
            <a:ext cx="4306281" cy="2514601"/>
          </a:xfrm>
        </p:spPr>
        <p:txBody>
          <a:bodyPr>
            <a:normAutofit/>
          </a:bodyPr>
          <a:lstStyle/>
          <a:p>
            <a:pPr algn="r" rtl="1"/>
            <a:r>
              <a:rPr lang="fa-IR" sz="5400" b="0" dirty="0">
                <a:cs typeface="B Titr" panose="00000700000000000000" pitchFamily="2" charset="-78"/>
              </a:rPr>
              <a:t>نیلوفر فخرالدین</a:t>
            </a:r>
            <a:endParaRPr lang="en-US" sz="5400" b="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اردیبهشت 96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Formulation: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Problem List:</a:t>
            </a:r>
          </a:p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بی </a:t>
            </a:r>
            <a:r>
              <a:rPr lang="fa-IR" sz="2400" b="1" dirty="0" err="1">
                <a:cs typeface="B Zar" panose="00000400000000000000" pitchFamily="2" charset="-78"/>
              </a:rPr>
              <a:t>حوصلگی</a:t>
            </a:r>
            <a:r>
              <a:rPr lang="fa-IR" sz="2400" b="1" dirty="0">
                <a:cs typeface="B Zar" panose="00000400000000000000" pitchFamily="2" charset="-78"/>
              </a:rPr>
              <a:t>، پرخاشگری، اضطراب، کابوس شبانه، افکار خودکشی، خستگی زیاد، عدم لذت بردن از چیزی، خلق افسرده، کاهش میل جنسی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1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Formulation: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DDX:</a:t>
            </a:r>
          </a:p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Axis I</a:t>
            </a:r>
            <a:r>
              <a:rPr lang="en-US" sz="2400" b="1">
                <a:cs typeface="B Zar" panose="00000400000000000000" pitchFamily="2" charset="-78"/>
              </a:rPr>
              <a:t>: PTSD</a:t>
            </a:r>
            <a:r>
              <a:rPr lang="fa-IR" sz="2400" b="1">
                <a:cs typeface="B Zar" panose="00000400000000000000" pitchFamily="2" charset="-78"/>
              </a:rPr>
              <a:t>+MDD</a:t>
            </a:r>
            <a:endParaRPr lang="en-US" sz="2400" b="1" dirty="0">
              <a:cs typeface="B Zar" panose="00000400000000000000" pitchFamily="2" charset="-78"/>
            </a:endParaRPr>
          </a:p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Axis II: Mental Retardation (-), Personality Disorder (-)</a:t>
            </a:r>
          </a:p>
          <a:p>
            <a:pPr marL="34300" indent="0" algn="just" rtl="0">
              <a:buNone/>
            </a:pPr>
            <a:r>
              <a:rPr lang="en-US" sz="2400" b="1">
                <a:cs typeface="B Zar" panose="00000400000000000000" pitchFamily="2" charset="-78"/>
              </a:rPr>
              <a:t>Axis III</a:t>
            </a:r>
            <a:r>
              <a:rPr lang="fa-IR" sz="2400" b="1">
                <a:cs typeface="B Zar" panose="00000400000000000000" pitchFamily="2" charset="-78"/>
                <a:sym typeface="Wingdings" pitchFamily="2" charset="2"/>
              </a:rPr>
              <a:t>(-):</a:t>
            </a:r>
            <a:endParaRPr lang="fa-IR" sz="2400" b="1" dirty="0">
              <a:cs typeface="B Zar" panose="00000400000000000000" pitchFamily="2" charset="-78"/>
            </a:endParaRPr>
          </a:p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Axis IV: </a:t>
            </a:r>
            <a:r>
              <a:rPr lang="fa-IR" sz="2400" b="1" dirty="0">
                <a:cs typeface="B Zar" panose="00000400000000000000" pitchFamily="2" charset="-78"/>
              </a:rPr>
              <a:t>آتش سوزی مغازه</a:t>
            </a:r>
          </a:p>
          <a:p>
            <a:pPr marL="34300" indent="0" algn="just" rtl="0">
              <a:buNone/>
            </a:pPr>
            <a:r>
              <a:rPr lang="en-US" sz="2400" b="1" dirty="0">
                <a:cs typeface="B Zar" panose="00000400000000000000" pitchFamily="2" charset="-78"/>
              </a:rPr>
              <a:t>Axis V: GAF 30-40</a:t>
            </a:r>
          </a:p>
        </p:txBody>
      </p:sp>
    </p:spTree>
    <p:extLst>
      <p:ext uri="{BB962C8B-B14F-4D97-AF65-F5344CB8AC3E}">
        <p14:creationId xmlns:p14="http://schemas.microsoft.com/office/powerpoint/2010/main" val="18072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Etiology: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>
                <a:cs typeface="B Zar" panose="00000400000000000000" pitchFamily="2" charset="-78"/>
              </a:rPr>
              <a:t>آتش سوزی مغازه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9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Prognoses: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97" lvl="1" indent="0" algn="l" rtl="0">
              <a:buNone/>
            </a:pPr>
            <a:r>
              <a:rPr lang="en-US" sz="2250" b="1" dirty="0"/>
              <a:t>Moderate</a:t>
            </a:r>
          </a:p>
        </p:txBody>
      </p:sp>
    </p:spTree>
    <p:extLst>
      <p:ext uri="{BB962C8B-B14F-4D97-AF65-F5344CB8AC3E}">
        <p14:creationId xmlns:p14="http://schemas.microsoft.com/office/powerpoint/2010/main" val="42015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Plan: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97" lvl="1" indent="0" algn="r">
              <a:buNone/>
            </a:pPr>
            <a:r>
              <a:rPr lang="fa-IR" sz="2400" b="1" dirty="0">
                <a:cs typeface="B Zar" panose="00000400000000000000" pitchFamily="2" charset="-78"/>
              </a:rPr>
              <a:t>دارو درمانی و روان درمانی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1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Identification Data: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9117" y="1828800"/>
            <a:ext cx="6949440" cy="448056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نام و </a:t>
            </a:r>
            <a:r>
              <a:rPr lang="fa-IR" sz="2000" b="1">
                <a:cs typeface="B Zar" panose="00000400000000000000" pitchFamily="2" charset="-78"/>
              </a:rPr>
              <a:t>نام </a:t>
            </a:r>
            <a:r>
              <a:rPr lang="fa-IR" sz="2000" b="1" smtClean="0">
                <a:cs typeface="B Zar" panose="00000400000000000000" pitchFamily="2" charset="-78"/>
              </a:rPr>
              <a:t>خانوادگی:م-م</a:t>
            </a:r>
          </a:p>
          <a:p>
            <a:pPr>
              <a:lnSpc>
                <a:spcPct val="60000"/>
              </a:lnSpc>
            </a:pPr>
            <a:r>
              <a:rPr lang="fa-IR" sz="2000" b="1" dirty="0" smtClean="0">
                <a:cs typeface="B Zar" panose="00000400000000000000" pitchFamily="2" charset="-78"/>
              </a:rPr>
              <a:t>سن</a:t>
            </a:r>
            <a:r>
              <a:rPr lang="fa-IR" sz="2000" b="1" dirty="0">
                <a:cs typeface="B Zar" panose="00000400000000000000" pitchFamily="2" charset="-78"/>
              </a:rPr>
              <a:t>: 27 سال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جنس: مرد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تاهل: متأهل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شغل: فروشنده لوازم خانگی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تحصیلات: فوق لیسانس مهندسی صنایع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مذهب: مسلمان - شیعه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محل تولد: استان مازندران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محل سکونت: استان مازندران - شهرستان نور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منبع ارجاع: خود بیمار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منبع مصاحبه: خود بیمار</a:t>
            </a:r>
          </a:p>
          <a:p>
            <a:pPr>
              <a:lnSpc>
                <a:spcPct val="60000"/>
              </a:lnSpc>
            </a:pPr>
            <a:r>
              <a:rPr lang="fa-IR" sz="2000" b="1" dirty="0">
                <a:cs typeface="B Zar" panose="00000400000000000000" pitchFamily="2" charset="-78"/>
              </a:rPr>
              <a:t>تعداد دفعات بستری: سومین مرتبه (دومین مرتبه بستری در این مرکز)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Chief Complaint: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بعد از اون آتش سوزی خواب آرام ندارم و مدام کابوس می بینم. زود رنج و </a:t>
            </a:r>
            <a:r>
              <a:rPr lang="fa-IR" sz="2400" b="1" dirty="0" err="1">
                <a:cs typeface="B Zar" panose="00000400000000000000" pitchFamily="2" charset="-78"/>
              </a:rPr>
              <a:t>پرخاشگر</a:t>
            </a:r>
            <a:r>
              <a:rPr lang="fa-IR" sz="2400" b="1" dirty="0">
                <a:cs typeface="B Zar" panose="00000400000000000000" pitchFamily="2" charset="-78"/>
              </a:rPr>
              <a:t> شده ام و مدام با همسرم دعوا می کنم و ناراحتم از اینکه </a:t>
            </a:r>
            <a:r>
              <a:rPr lang="fa-IR" sz="2400" b="1" dirty="0" err="1">
                <a:cs typeface="B Zar" panose="00000400000000000000" pitchFamily="2" charset="-78"/>
              </a:rPr>
              <a:t>اذیتش</a:t>
            </a:r>
            <a:r>
              <a:rPr lang="fa-IR" sz="2400" b="1" dirty="0">
                <a:cs typeface="B Zar" panose="00000400000000000000" pitchFamily="2" charset="-78"/>
              </a:rPr>
              <a:t> می کنم. مدام یاد اون حادثه می افتم و دچار استرس و اضطراب میشم. دلم می </a:t>
            </a:r>
            <a:r>
              <a:rPr lang="fa-IR" sz="2400" b="1" dirty="0" err="1">
                <a:cs typeface="B Zar" panose="00000400000000000000" pitchFamily="2" charset="-78"/>
              </a:rPr>
              <a:t>خواد</a:t>
            </a:r>
            <a:r>
              <a:rPr lang="fa-IR" sz="2400" b="1" dirty="0">
                <a:cs typeface="B Zar" panose="00000400000000000000" pitchFamily="2" charset="-78"/>
              </a:rPr>
              <a:t> خودم رو بکشم و به زور جلوی خودم رو می گیرم. از هیچی لذت </a:t>
            </a:r>
            <a:r>
              <a:rPr lang="fa-IR" sz="2400" b="1" dirty="0" err="1">
                <a:cs typeface="B Zar" panose="00000400000000000000" pitchFamily="2" charset="-78"/>
              </a:rPr>
              <a:t>نمی</a:t>
            </a:r>
            <a:r>
              <a:rPr lang="fa-IR" sz="2400" b="1" dirty="0">
                <a:cs typeface="B Zar" panose="00000400000000000000" pitchFamily="2" charset="-78"/>
              </a:rPr>
              <a:t> برم و به زور توی جمع دوستان و خانواده شرکت می کنم.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78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ROR: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بیمار همراه ندارد.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7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Present Illness: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Autofit/>
          </a:bodyPr>
          <a:lstStyle/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علائم بیمار از دی ماه گذشته به دنبال قطع مصرف داروها به دلیل عدم </a:t>
            </a:r>
            <a:r>
              <a:rPr lang="fa-IR" sz="2400" b="1" dirty="0" err="1">
                <a:cs typeface="B Zar" panose="00000400000000000000" pitchFamily="2" charset="-78"/>
              </a:rPr>
              <a:t>جوابدهی</a:t>
            </a:r>
            <a:r>
              <a:rPr lang="fa-IR" sz="2400" b="1" dirty="0">
                <a:cs typeface="B Zar" panose="00000400000000000000" pitchFamily="2" charset="-78"/>
              </a:rPr>
              <a:t> و احساس مقاومت نسبت به آن ها تشدید شده و به این مرکز مراجعه کرده </a:t>
            </a:r>
            <a:r>
              <a:rPr lang="fa-IR" sz="2400" b="1" dirty="0" err="1">
                <a:cs typeface="B Zar" panose="00000400000000000000" pitchFamily="2" charset="-78"/>
              </a:rPr>
              <a:t>اند</a:t>
            </a:r>
            <a:r>
              <a:rPr lang="fa-IR" sz="2400" b="1" dirty="0">
                <a:cs typeface="B Zar" panose="00000400000000000000" pitchFamily="2" charset="-78"/>
              </a:rPr>
              <a:t> و به دلیل نبود پزشک </a:t>
            </a:r>
            <a:r>
              <a:rPr lang="fa-IR" sz="2400" b="1" dirty="0" err="1">
                <a:cs typeface="B Zar" panose="00000400000000000000" pitchFamily="2" charset="-78"/>
              </a:rPr>
              <a:t>معالجش</a:t>
            </a:r>
            <a:r>
              <a:rPr lang="fa-IR" sz="2400" b="1" dirty="0">
                <a:cs typeface="B Zar" panose="00000400000000000000" pitchFamily="2" charset="-78"/>
              </a:rPr>
              <a:t> نزد پزشک دیگری رفته و علیرغم مصرف داروهای جدید بهبودی حاصل نشده است و از یک ماه قبل مصرف داروها را به کل کنار گذاشته و علائم بیمار بخصوص افکار خودکشی شدت یافته و به این مرکز مراجعه کرده است. بیمار از پر خوابی و خواب آشفته (دیدن کابوس و شنیدن فریادها و دیدن صورت افرادی که در آتش سوخته </a:t>
            </a:r>
            <a:r>
              <a:rPr lang="fa-IR" sz="2400" b="1" dirty="0" err="1">
                <a:cs typeface="B Zar" panose="00000400000000000000" pitchFamily="2" charset="-78"/>
              </a:rPr>
              <a:t>اند</a:t>
            </a:r>
            <a:r>
              <a:rPr lang="fa-IR" sz="2400" b="1" dirty="0">
                <a:cs typeface="B Zar" panose="00000400000000000000" pitchFamily="2" charset="-78"/>
              </a:rPr>
              <a:t>) و نداشتن خواب عمیق شاکی هستند.</a:t>
            </a:r>
          </a:p>
        </p:txBody>
      </p:sp>
    </p:spTree>
    <p:extLst>
      <p:ext uri="{BB962C8B-B14F-4D97-AF65-F5344CB8AC3E}">
        <p14:creationId xmlns:p14="http://schemas.microsoft.com/office/powerpoint/2010/main" val="27279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Present Illness: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Autofit/>
          </a:bodyPr>
          <a:lstStyle/>
          <a:p>
            <a:pPr marL="34300" indent="0" algn="just">
              <a:buNone/>
            </a:pPr>
            <a:r>
              <a:rPr lang="fa-IR" sz="2400" b="1" dirty="0">
                <a:cs typeface="B Zar" panose="00000400000000000000" pitchFamily="2" charset="-78"/>
              </a:rPr>
              <a:t>وی ذکر می کند که نسبت به همه علی </a:t>
            </a:r>
            <a:r>
              <a:rPr lang="fa-IR" sz="2400" b="1" dirty="0" err="1">
                <a:cs typeface="B Zar" panose="00000400000000000000" pitchFamily="2" charset="-78"/>
              </a:rPr>
              <a:t>الخصوص</a:t>
            </a:r>
            <a:r>
              <a:rPr lang="fa-IR" sz="2400" b="1" dirty="0">
                <a:cs typeface="B Zar" panose="00000400000000000000" pitchFamily="2" charset="-78"/>
              </a:rPr>
              <a:t> همسرش </a:t>
            </a:r>
            <a:r>
              <a:rPr lang="fa-IR" sz="2400" b="1" dirty="0" err="1">
                <a:cs typeface="B Zar" panose="00000400000000000000" pitchFamily="2" charset="-78"/>
              </a:rPr>
              <a:t>پرخاشگر</a:t>
            </a:r>
            <a:r>
              <a:rPr lang="fa-IR" sz="2400" b="1" dirty="0">
                <a:cs typeface="B Zar" panose="00000400000000000000" pitchFamily="2" charset="-78"/>
              </a:rPr>
              <a:t> و زود رنج شده، گوشه گیر شده و از هیچ چیز لذت </a:t>
            </a:r>
            <a:r>
              <a:rPr lang="fa-IR" sz="2400" b="1" dirty="0" err="1">
                <a:cs typeface="B Zar" panose="00000400000000000000" pitchFamily="2" charset="-78"/>
              </a:rPr>
              <a:t>نمی</a:t>
            </a:r>
            <a:r>
              <a:rPr lang="fa-IR" sz="2400" b="1" dirty="0">
                <a:cs typeface="B Zar" panose="00000400000000000000" pitchFamily="2" charset="-78"/>
              </a:rPr>
              <a:t> برد. در حالی که قبلاً از بودن در جمع دوستان و فامیل لذت می برده ولی الان به زور در جمع شرکت می کند و کاهش اشتها دارد. بیمار با یادآوری حادثه دچار اضطراب شدید می شود و از فندک و کبریت و ماشین آتش نشانی می ترسد. بیمار افکار خودکشی شدید دارد به طوری که هنگام عبور از پل و یا بودن در جای بلند تمایل به پریدن دارد و به زور جلوی خود را می گیرد و یا با ماشین به سرعت رانندگی کند تا تصادف کند و بمیرد. حافظه بیمار کاهش یافته. میل جنسی کاهش یافته و آخرین رابطه جنسی را به یاد </a:t>
            </a:r>
            <a:r>
              <a:rPr lang="fa-IR" sz="2400" b="1" dirty="0" err="1">
                <a:cs typeface="B Zar" panose="00000400000000000000" pitchFamily="2" charset="-78"/>
              </a:rPr>
              <a:t>نمی</a:t>
            </a:r>
            <a:r>
              <a:rPr lang="fa-IR" sz="2400" b="1" dirty="0">
                <a:cs typeface="B Zar" panose="00000400000000000000" pitchFamily="2" charset="-78"/>
              </a:rPr>
              <a:t> آورد. وی همچنین از افت عملکرد درسی و اجتماعی و شغلی شاکی است.</a:t>
            </a:r>
            <a:endParaRPr lang="en-US" sz="2400" b="1" dirty="0">
              <a:cs typeface="B Zar" panose="00000400000000000000" pitchFamily="2" charset="-78"/>
            </a:endParaRPr>
          </a:p>
          <a:p>
            <a:pPr marL="34300" indent="0" algn="just">
              <a:buNone/>
            </a:pP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79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Past psychiatric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Autofit/>
          </a:bodyPr>
          <a:lstStyle/>
          <a:p>
            <a:pPr algn="just"/>
            <a:r>
              <a:rPr lang="fa-IR" sz="2400" dirty="0">
                <a:cs typeface="B Zar" panose="00000400000000000000" pitchFamily="2" charset="-78"/>
              </a:rPr>
              <a:t>بیماری وی از سال 93 بدنبال آتش سوزی مغازه </a:t>
            </a:r>
            <a:r>
              <a:rPr lang="fa-IR" sz="2400" dirty="0" err="1">
                <a:cs typeface="B Zar" panose="00000400000000000000" pitchFamily="2" charset="-78"/>
              </a:rPr>
              <a:t>اش</a:t>
            </a:r>
            <a:r>
              <a:rPr lang="fa-IR" sz="2400" dirty="0">
                <a:cs typeface="B Zar" panose="00000400000000000000" pitchFamily="2" charset="-78"/>
              </a:rPr>
              <a:t> شروع شده است. مغازه وی در تاریخ 93/2/26 دچار آتش سوزی شده، سه نفر دیگر علاوه بر بیمار در مغازه حضور داشته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 که دو نفر دچار سوختگی 78 درصد و خود بیمار و یک نفر دیگر دچار سوختگی 20 درصد شده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 و از نظر مالی به شدت متضرر شده است. بیمار به مدت 10 روز در بیمارستان بستری بوده و به دلیل سوختگی کتف از پا برایش </a:t>
            </a:r>
            <a:r>
              <a:rPr lang="fa-IR" sz="2400" dirty="0" err="1">
                <a:cs typeface="B Zar" panose="00000400000000000000" pitchFamily="2" charset="-78"/>
              </a:rPr>
              <a:t>گرافت</a:t>
            </a:r>
            <a:r>
              <a:rPr lang="fa-IR" sz="2400" dirty="0">
                <a:cs typeface="B Zar" panose="00000400000000000000" pitchFamily="2" charset="-78"/>
              </a:rPr>
              <a:t> پوستی انجام شده است. خانمی که دچار سوختگی 78 درصد شده پس از یک ماه بستری فوت کرده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 و پس از فوت وی و یادآوری صحنه های آتش سوزی بیمار دچار اضطراب و استرس و کابوس شبانه شده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، مدام گریه می کردند و احساس گناه داشتند و افکار خودکشی وی روز به روز شدت می یافته. از کبریت و آتش می ترسیدند و وارد آشپزخانه </a:t>
            </a:r>
            <a:r>
              <a:rPr lang="fa-IR" sz="2400" dirty="0" err="1">
                <a:cs typeface="B Zar" panose="00000400000000000000" pitchFamily="2" charset="-78"/>
              </a:rPr>
              <a:t>نمی</a:t>
            </a:r>
            <a:r>
              <a:rPr lang="fa-IR" sz="2400" dirty="0">
                <a:cs typeface="B Zar" panose="00000400000000000000" pitchFamily="2" charset="-78"/>
              </a:rPr>
              <a:t> شدند و با دیدن ماشین آتش نشانی دچار ترس می شدند. همان موقع به روانپزشک مراجعه کردند و پس از دریافت دارو بهبودی حاصل نشده است.</a:t>
            </a:r>
          </a:p>
        </p:txBody>
      </p:sp>
    </p:spTree>
    <p:extLst>
      <p:ext uri="{BB962C8B-B14F-4D97-AF65-F5344CB8AC3E}">
        <p14:creationId xmlns:p14="http://schemas.microsoft.com/office/powerpoint/2010/main" val="24222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Past psychiatric History: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17" y="1828800"/>
            <a:ext cx="7315200" cy="4191000"/>
          </a:xfrm>
        </p:spPr>
        <p:txBody>
          <a:bodyPr>
            <a:noAutofit/>
          </a:bodyPr>
          <a:lstStyle/>
          <a:p>
            <a:pPr algn="just"/>
            <a:r>
              <a:rPr lang="fa-IR" sz="2400" dirty="0">
                <a:cs typeface="B Zar" panose="00000400000000000000" pitchFamily="2" charset="-78"/>
              </a:rPr>
              <a:t>به دلیل تشدید افکار خود کشی در تاریخ 93/7/1 در بیمارستان ساری به مدت سه روز بستری شده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 و با رضایت شخصی به دلیل تحمل نکردن فضای بیمارستان ترخیص شده </a:t>
            </a:r>
            <a:r>
              <a:rPr lang="fa-IR" sz="2400" dirty="0" err="1">
                <a:cs typeface="B Zar" panose="00000400000000000000" pitchFamily="2" charset="-78"/>
              </a:rPr>
              <a:t>اند</a:t>
            </a:r>
            <a:r>
              <a:rPr lang="fa-IR" sz="2400" dirty="0">
                <a:cs typeface="B Zar" panose="00000400000000000000" pitchFamily="2" charset="-78"/>
              </a:rPr>
              <a:t> و به صورت سرپایی دارو مصرف می کرده. </a:t>
            </a:r>
            <a:r>
              <a:rPr lang="fa-IR" sz="2400" dirty="0" err="1">
                <a:cs typeface="B Zar" panose="00000400000000000000" pitchFamily="2" charset="-78"/>
              </a:rPr>
              <a:t>مجدداً</a:t>
            </a:r>
            <a:r>
              <a:rPr lang="fa-IR" sz="2400" dirty="0">
                <a:cs typeface="B Zar" panose="00000400000000000000" pitchFamily="2" charset="-78"/>
              </a:rPr>
              <a:t> بدون </a:t>
            </a:r>
            <a:r>
              <a:rPr lang="fa-IR" sz="2400" dirty="0" err="1">
                <a:cs typeface="B Zar" panose="00000400000000000000" pitchFamily="2" charset="-78"/>
              </a:rPr>
              <a:t>استرسور</a:t>
            </a:r>
            <a:r>
              <a:rPr lang="fa-IR" sz="2400" dirty="0">
                <a:cs typeface="B Zar" panose="00000400000000000000" pitchFamily="2" charset="-78"/>
              </a:rPr>
              <a:t> خاصی دچار تشدید علائم شده و به این مرکز مراجعه و در تاریخ 94/4/3 در این مرکز بستری شده است و علائم با مصرف داروها بهتر شده تا 6 ماه پس از ترخیص احساس کرده که بدنش نسبت به داروها مقاوم شده و مصرف بعضی از داروها را متوقف کرده است. در دی ماه سال 95 به دنبال تشدید علائم به این مرکز مراجعه کرده و به دلیل عدم حضور آقای دکتر بنی اسد توسط پزشک دیگری ویزیت شده و دارو دریافت کرده که تأثیری نداشته و از یک ماه گذشته مصرف داروها را به کل قطع کرده است.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2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268</TotalTime>
  <Words>1471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 Nazanin</vt:lpstr>
      <vt:lpstr>B Titr</vt:lpstr>
      <vt:lpstr>B Zar</vt:lpstr>
      <vt:lpstr>Courier New</vt:lpstr>
      <vt:lpstr>Franklin Gothic Medium</vt:lpstr>
      <vt:lpstr>Wingdings</vt:lpstr>
      <vt:lpstr>Business Contrast 16x9</vt:lpstr>
      <vt:lpstr>PowerPoint Presentation</vt:lpstr>
      <vt:lpstr>نیلوفر فخرالدین</vt:lpstr>
      <vt:lpstr>Identification Data:</vt:lpstr>
      <vt:lpstr>Chief Complaint:</vt:lpstr>
      <vt:lpstr>ROR:</vt:lpstr>
      <vt:lpstr>Present Illness:</vt:lpstr>
      <vt:lpstr>Present Illness:</vt:lpstr>
      <vt:lpstr>Past psychiatric History:</vt:lpstr>
      <vt:lpstr>Past psychiatric History:</vt:lpstr>
      <vt:lpstr>Past Medical History:</vt:lpstr>
      <vt:lpstr>Drug History:</vt:lpstr>
      <vt:lpstr>Family History:</vt:lpstr>
      <vt:lpstr>Personal History:</vt:lpstr>
      <vt:lpstr>Personal History:</vt:lpstr>
      <vt:lpstr>Physical Exam:</vt:lpstr>
      <vt:lpstr>Mental Status Examination:</vt:lpstr>
      <vt:lpstr>Mental Status Examination:</vt:lpstr>
      <vt:lpstr>Mental Status Examination:</vt:lpstr>
      <vt:lpstr>Mental Status Examination:</vt:lpstr>
      <vt:lpstr>Formulation:</vt:lpstr>
      <vt:lpstr>Formulation:</vt:lpstr>
      <vt:lpstr>Etiology:</vt:lpstr>
      <vt:lpstr>Prognoses:</vt:lpstr>
      <vt:lpstr>Plan: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SamPaD</dc:creator>
  <cp:lastModifiedBy>Windows User</cp:lastModifiedBy>
  <cp:revision>31</cp:revision>
  <dcterms:created xsi:type="dcterms:W3CDTF">2017-05-04T07:41:45Z</dcterms:created>
  <dcterms:modified xsi:type="dcterms:W3CDTF">2017-06-16T03:21:14Z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