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6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25EAC-2A0A-4313-8F89-61B385650C9C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28914-65E3-493A-8224-B2BFAD2D7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28914-65E3-493A-8224-B2BFAD2D7F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28914-65E3-493A-8224-B2BFAD2D7F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AC8943-CFD5-4897-B056-9B0214B3A18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30FCA8-AB1E-4DC0-B416-27148832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hrooz\Desktop\بسم الل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43000"/>
            <a:ext cx="62484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Personal </a:t>
            </a:r>
            <a:r>
              <a:rPr lang="en-US" b="1" dirty="0" smtClean="0"/>
              <a:t>history: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ar-SA" dirty="0"/>
              <a:t> 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Delivery history :</a:t>
            </a:r>
            <a:endParaRPr lang="en-US" dirty="0"/>
          </a:p>
          <a:p>
            <a:pPr algn="r" rtl="1">
              <a:buNone/>
            </a:pPr>
            <a:r>
              <a:rPr lang="fa-IR" b="1" dirty="0"/>
              <a:t>نحوه ی تولد بیمار </a:t>
            </a:r>
            <a:r>
              <a:rPr lang="en-US" b="1" dirty="0" smtClean="0"/>
              <a:t>NVD</a:t>
            </a:r>
            <a:endParaRPr lang="fa-IR" b="1" dirty="0" smtClean="0"/>
          </a:p>
          <a:p>
            <a:pPr algn="r" rtl="1">
              <a:buNone/>
            </a:pPr>
            <a:r>
              <a:rPr lang="fa-IR" b="1" dirty="0" smtClean="0"/>
              <a:t>مشکلی در دوران بارداری و تولدش وجود نداشته است.</a:t>
            </a:r>
            <a:endParaRPr lang="en-US" dirty="0"/>
          </a:p>
          <a:p>
            <a:pPr rtl="1">
              <a:buNone/>
            </a:pPr>
            <a:r>
              <a:rPr lang="fa-IR" b="1" dirty="0" smtClean="0"/>
              <a:t>:</a:t>
            </a:r>
            <a:r>
              <a:rPr lang="fa-IR" b="1" dirty="0"/>
              <a:t> </a:t>
            </a:r>
            <a:r>
              <a:rPr lang="en-US" b="1" dirty="0"/>
              <a:t>Childhood history</a:t>
            </a:r>
            <a:endParaRPr lang="en-US" dirty="0"/>
          </a:p>
          <a:p>
            <a:pPr algn="r">
              <a:buNone/>
            </a:pPr>
            <a:r>
              <a:rPr lang="fa-IR" b="1" dirty="0"/>
              <a:t>در دوران کودکی خود </a:t>
            </a:r>
            <a:r>
              <a:rPr lang="ar-EG" b="1" dirty="0" smtClean="0"/>
              <a:t>شلوغ وبي قرار</a:t>
            </a:r>
            <a:r>
              <a:rPr lang="fa-IR" b="1" dirty="0" smtClean="0"/>
              <a:t> </a:t>
            </a:r>
            <a:r>
              <a:rPr lang="fa-IR" b="1" dirty="0"/>
              <a:t>بوده </a:t>
            </a:r>
            <a:r>
              <a:rPr lang="fa-IR" b="1" dirty="0" smtClean="0"/>
              <a:t>است</a:t>
            </a:r>
            <a:endParaRPr lang="ar-EG" b="1" dirty="0" smtClean="0"/>
          </a:p>
          <a:p>
            <a:pPr algn="r">
              <a:buNone/>
            </a:pPr>
            <a:r>
              <a:rPr lang="fa-IR" b="1" dirty="0" smtClean="0"/>
              <a:t>به </a:t>
            </a:r>
            <a:r>
              <a:rPr lang="fa-IR" b="1" dirty="0"/>
              <a:t>موقع آغاز به راه رفتن و سخن گفتن </a:t>
            </a:r>
            <a:r>
              <a:rPr lang="fa-IR" b="1" dirty="0" smtClean="0"/>
              <a:t>کرده است</a:t>
            </a:r>
            <a:endParaRPr lang="ar-EG" b="1" dirty="0" smtClean="0"/>
          </a:p>
          <a:p>
            <a:pPr algn="r">
              <a:buNone/>
            </a:pPr>
            <a:r>
              <a:rPr lang="fa-IR" b="1" dirty="0" smtClean="0"/>
              <a:t>رفتارش </a:t>
            </a:r>
            <a:r>
              <a:rPr lang="fa-IR" b="1" dirty="0"/>
              <a:t>با هم سن و سالان خود </a:t>
            </a:r>
            <a:r>
              <a:rPr lang="ar-EG" b="1" dirty="0" smtClean="0"/>
              <a:t>با دعوا و جنجال بوده </a:t>
            </a:r>
            <a:r>
              <a:rPr lang="fa-IR" b="1" dirty="0" smtClean="0"/>
              <a:t>است</a:t>
            </a:r>
            <a:r>
              <a:rPr lang="ar-EG" b="1" dirty="0" smtClean="0"/>
              <a:t>.</a:t>
            </a:r>
          </a:p>
          <a:p>
            <a:pPr algn="r">
              <a:buNone/>
            </a:pPr>
            <a:r>
              <a:rPr lang="fa-IR" b="1" dirty="0" smtClean="0"/>
              <a:t>مشکلات </a:t>
            </a:r>
            <a:r>
              <a:rPr lang="fa-IR" b="1" dirty="0"/>
              <a:t>شب </a:t>
            </a:r>
            <a:r>
              <a:rPr lang="fa-IR" b="1" dirty="0" smtClean="0"/>
              <a:t>ادراری</a:t>
            </a:r>
            <a:r>
              <a:rPr lang="ar-EG" b="1" dirty="0" smtClean="0"/>
              <a:t> </a:t>
            </a:r>
            <a:r>
              <a:rPr lang="fa-IR" b="1" dirty="0" smtClean="0"/>
              <a:t>یادزدی </a:t>
            </a:r>
            <a:r>
              <a:rPr lang="ar-EG" b="1" dirty="0" smtClean="0"/>
              <a:t>ن</a:t>
            </a:r>
            <a:r>
              <a:rPr lang="fa-IR" b="1" dirty="0" smtClean="0"/>
              <a:t>داشته است</a:t>
            </a:r>
            <a:r>
              <a:rPr lang="ar-EG" b="1" dirty="0" smtClean="0"/>
              <a:t>.</a:t>
            </a:r>
          </a:p>
          <a:p>
            <a:pPr algn="r">
              <a:buNone/>
            </a:pPr>
            <a:r>
              <a:rPr lang="fa-IR" b="1" dirty="0" smtClean="0"/>
              <a:t> همبازی </a:t>
            </a:r>
            <a:r>
              <a:rPr lang="fa-IR" b="1" dirty="0"/>
              <a:t>هایش </a:t>
            </a:r>
            <a:r>
              <a:rPr lang="fa-IR" b="1" dirty="0" smtClean="0"/>
              <a:t>ازجنس</a:t>
            </a:r>
            <a:r>
              <a:rPr lang="ar-EG" b="1" dirty="0" smtClean="0"/>
              <a:t> خودش بوده.</a:t>
            </a:r>
            <a:endParaRPr lang="fa-IR" b="1" dirty="0" smtClean="0"/>
          </a:p>
          <a:p>
            <a:pPr algn="r">
              <a:buNone/>
            </a:pPr>
            <a:r>
              <a:rPr lang="fa-IR" b="1" dirty="0" smtClean="0"/>
              <a:t>سابقه حیوان آزاری(بریدن سر یک سگ)در نوجوانی دارد.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en-US" b="1" dirty="0"/>
              <a:t>Educational </a:t>
            </a:r>
            <a:r>
              <a:rPr lang="en-US" b="1" dirty="0" smtClean="0"/>
              <a:t>history</a:t>
            </a:r>
            <a:endParaRPr lang="en-US" dirty="0" smtClean="0"/>
          </a:p>
          <a:p>
            <a:pPr algn="r" rtl="1"/>
            <a:r>
              <a:rPr lang="ar-EG" b="1" dirty="0" smtClean="0"/>
              <a:t> </a:t>
            </a:r>
            <a:r>
              <a:rPr lang="fa-IR" b="1" dirty="0" smtClean="0"/>
              <a:t>میزان تحصیلات </a:t>
            </a:r>
            <a:r>
              <a:rPr lang="ar-EG" b="1" dirty="0" smtClean="0"/>
              <a:t>تا 5 ابتدايي</a:t>
            </a:r>
          </a:p>
          <a:p>
            <a:pPr algn="r" rtl="1"/>
            <a:r>
              <a:rPr lang="fa-IR" b="1" dirty="0" smtClean="0"/>
              <a:t>دوران </a:t>
            </a:r>
            <a:r>
              <a:rPr lang="fa-IR" b="1" dirty="0"/>
              <a:t>تحصیلی بیمار در </a:t>
            </a:r>
            <a:r>
              <a:rPr lang="fa-IR" b="1" dirty="0" smtClean="0"/>
              <a:t>مقطع راهنمایی</a:t>
            </a:r>
            <a:r>
              <a:rPr lang="ar-EG" b="1" dirty="0" smtClean="0"/>
              <a:t> براساس خريدنمره</a:t>
            </a:r>
            <a:r>
              <a:rPr lang="fa-IR" b="1" dirty="0" smtClean="0"/>
              <a:t> </a:t>
            </a:r>
            <a:r>
              <a:rPr lang="fa-IR" b="1" dirty="0"/>
              <a:t>بوده </a:t>
            </a:r>
            <a:r>
              <a:rPr lang="fa-IR" b="1" dirty="0" smtClean="0"/>
              <a:t>است</a:t>
            </a:r>
            <a:r>
              <a:rPr lang="ar-EG" b="1" dirty="0" smtClean="0"/>
              <a:t>.</a:t>
            </a:r>
          </a:p>
          <a:p>
            <a:pPr algn="r" rtl="1"/>
            <a:r>
              <a:rPr lang="fa-IR" b="1" dirty="0" smtClean="0"/>
              <a:t>دانش آموزی</a:t>
            </a:r>
            <a:r>
              <a:rPr lang="ar-EG" b="1" dirty="0" smtClean="0"/>
              <a:t> </a:t>
            </a:r>
            <a:r>
              <a:rPr lang="fa-IR" b="1" dirty="0" smtClean="0"/>
              <a:t>تنبلی بوده است</a:t>
            </a:r>
            <a:r>
              <a:rPr lang="ar-EG" b="1" dirty="0" smtClean="0"/>
              <a:t>.</a:t>
            </a:r>
            <a:r>
              <a:rPr lang="fa-IR" b="1" dirty="0" smtClean="0"/>
              <a:t> </a:t>
            </a:r>
            <a:r>
              <a:rPr lang="fa-IR" b="1" dirty="0"/>
              <a:t>علاقه به </a:t>
            </a:r>
            <a:r>
              <a:rPr lang="fa-IR" b="1" dirty="0" smtClean="0"/>
              <a:t>درس</a:t>
            </a:r>
            <a:r>
              <a:rPr lang="ar-EG" b="1" dirty="0" smtClean="0"/>
              <a:t> نداشته.</a:t>
            </a:r>
          </a:p>
          <a:p>
            <a:pPr algn="r" rtl="1"/>
            <a:r>
              <a:rPr lang="fa-IR" b="1" dirty="0" smtClean="0"/>
              <a:t>ارتباط </a:t>
            </a:r>
            <a:r>
              <a:rPr lang="fa-IR" b="1" dirty="0"/>
              <a:t>با همکلاسی ها و اولیای مدرسه </a:t>
            </a:r>
            <a:r>
              <a:rPr lang="ar-EG" b="1" dirty="0" smtClean="0"/>
              <a:t>با دعوا و جنجال </a:t>
            </a:r>
            <a:r>
              <a:rPr lang="fa-IR" b="1" dirty="0" smtClean="0"/>
              <a:t>بوده است</a:t>
            </a:r>
            <a:r>
              <a:rPr lang="ar-EG" b="1" dirty="0" smtClean="0"/>
              <a:t>.</a:t>
            </a:r>
            <a:endParaRPr lang="fa-IR" b="1" dirty="0" smtClean="0"/>
          </a:p>
          <a:p>
            <a:pPr algn="r" rtl="1"/>
            <a:r>
              <a:rPr lang="fa-IR" b="1" dirty="0" smtClean="0"/>
              <a:t>قبل از گرفتن مدرک سیکل،به علت درگیری با ناظم اخراج میشود.</a:t>
            </a:r>
            <a:endParaRPr lang="en-US" dirty="0"/>
          </a:p>
          <a:p>
            <a:pPr rtl="1"/>
            <a:r>
              <a:rPr lang="fa-IR" b="1" dirty="0"/>
              <a:t>:   </a:t>
            </a:r>
            <a:r>
              <a:rPr lang="en-US" b="1" dirty="0"/>
              <a:t>Military History</a:t>
            </a:r>
            <a:r>
              <a:rPr lang="fa-IR" b="1" dirty="0"/>
              <a:t> </a:t>
            </a:r>
            <a:endParaRPr lang="en-US" dirty="0"/>
          </a:p>
          <a:p>
            <a:pPr algn="r" rtl="1"/>
            <a:r>
              <a:rPr lang="ar-EG" b="1" dirty="0" smtClean="0"/>
              <a:t>در </a:t>
            </a:r>
            <a:r>
              <a:rPr lang="fa-IR" b="1" dirty="0" smtClean="0"/>
              <a:t>دوران سربازی،به علت درگیری با سرهنگ، 3</a:t>
            </a:r>
            <a:r>
              <a:rPr lang="ar-EG" b="1" dirty="0" smtClean="0"/>
              <a:t>ماه د</a:t>
            </a:r>
            <a:r>
              <a:rPr lang="fa-IR" b="1" dirty="0" smtClean="0"/>
              <a:t>ر</a:t>
            </a:r>
            <a:r>
              <a:rPr lang="ar-EG" b="1" dirty="0" smtClean="0"/>
              <a:t> زندان</a:t>
            </a:r>
            <a:r>
              <a:rPr lang="fa-IR" b="1" dirty="0" smtClean="0"/>
              <a:t> </a:t>
            </a:r>
            <a:r>
              <a:rPr lang="fa-IR" b="1" dirty="0"/>
              <a:t>گذرانده </a:t>
            </a:r>
            <a:r>
              <a:rPr lang="ar-EG" b="1" dirty="0" smtClean="0"/>
              <a:t>,28ماه </a:t>
            </a:r>
            <a:r>
              <a:rPr lang="fa-IR" b="1" dirty="0" smtClean="0"/>
              <a:t>طول </a:t>
            </a:r>
            <a:r>
              <a:rPr lang="fa-IR" b="1" dirty="0"/>
              <a:t>کشیده </a:t>
            </a:r>
            <a:r>
              <a:rPr lang="fa-IR" b="1" dirty="0" smtClean="0"/>
              <a:t>است</a:t>
            </a:r>
            <a:r>
              <a:rPr lang="ar-EG" b="1" dirty="0" smtClean="0"/>
              <a:t>.</a:t>
            </a:r>
          </a:p>
          <a:p>
            <a:pPr algn="r" rtl="1"/>
            <a:r>
              <a:rPr lang="fa-IR" b="1" dirty="0" smtClean="0"/>
              <a:t> </a:t>
            </a:r>
            <a:r>
              <a:rPr lang="ar-EG" b="1" dirty="0" smtClean="0"/>
              <a:t>درنهايت كارت بايان خدمت ندارد.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EG" b="1" dirty="0" smtClean="0"/>
              <a:t> </a:t>
            </a:r>
            <a:r>
              <a:rPr lang="en-US" b="1" dirty="0" smtClean="0"/>
              <a:t>Occupational</a:t>
            </a:r>
            <a:r>
              <a:rPr lang="fa-IR" b="1" dirty="0" smtClean="0"/>
              <a:t> </a:t>
            </a:r>
            <a:r>
              <a:rPr lang="en-US" b="1" dirty="0" smtClean="0"/>
              <a:t>History </a:t>
            </a:r>
            <a:r>
              <a:rPr lang="fa-IR" b="1" dirty="0" smtClean="0"/>
              <a:t>:</a:t>
            </a:r>
          </a:p>
          <a:p>
            <a:pPr algn="r" rtl="1">
              <a:buNone/>
            </a:pPr>
            <a:endParaRPr lang="en-US" dirty="0" smtClean="0"/>
          </a:p>
          <a:p>
            <a:pPr algn="r" rtl="1"/>
            <a:r>
              <a:rPr lang="fa-IR" b="1" dirty="0" smtClean="0"/>
              <a:t>13 سال به  شغل</a:t>
            </a:r>
            <a:r>
              <a:rPr lang="ar-EG" b="1" dirty="0" smtClean="0"/>
              <a:t> </a:t>
            </a:r>
            <a:r>
              <a:rPr lang="fa-IR" b="1" dirty="0" smtClean="0"/>
              <a:t>آ</a:t>
            </a:r>
            <a:r>
              <a:rPr lang="ar-EG" b="1" dirty="0" smtClean="0"/>
              <a:t>ش</a:t>
            </a:r>
            <a:r>
              <a:rPr lang="fa-IR" b="1" dirty="0" smtClean="0"/>
              <a:t>پزی مشغول بوده</a:t>
            </a:r>
          </a:p>
          <a:p>
            <a:pPr algn="r" rtl="1"/>
            <a:r>
              <a:rPr lang="fa-IR" b="1" dirty="0" smtClean="0"/>
              <a:t>در کارش موفق بوده</a:t>
            </a:r>
          </a:p>
          <a:p>
            <a:pPr algn="r" rtl="1"/>
            <a:r>
              <a:rPr lang="fa-IR" b="1" dirty="0" smtClean="0"/>
              <a:t>شغلش </a:t>
            </a:r>
            <a:r>
              <a:rPr lang="fa-IR" b="1" dirty="0"/>
              <a:t>را عوض </a:t>
            </a:r>
            <a:r>
              <a:rPr lang="fa-IR" b="1" dirty="0" smtClean="0"/>
              <a:t>نکرده </a:t>
            </a:r>
          </a:p>
          <a:p>
            <a:pPr algn="r" rtl="1"/>
            <a:r>
              <a:rPr lang="fa-IR" b="1" dirty="0" smtClean="0"/>
              <a:t>خودش </a:t>
            </a:r>
            <a:r>
              <a:rPr lang="fa-IR" b="1" dirty="0"/>
              <a:t>شغلش را رها </a:t>
            </a:r>
            <a:r>
              <a:rPr lang="fa-IR" b="1" dirty="0" smtClean="0"/>
              <a:t>کرده</a:t>
            </a:r>
            <a:r>
              <a:rPr lang="fa-IR" b="1" dirty="0"/>
              <a:t>     </a:t>
            </a:r>
            <a:endParaRPr lang="en-US" dirty="0" smtClean="0"/>
          </a:p>
          <a:p>
            <a:pPr algn="l">
              <a:buNone/>
            </a:pPr>
            <a:r>
              <a:rPr lang="fa-IR" b="1" dirty="0" smtClean="0"/>
              <a:t>  </a:t>
            </a:r>
            <a:r>
              <a:rPr lang="en-US" b="1" dirty="0" smtClean="0"/>
              <a:t>Marital</a:t>
            </a:r>
            <a:r>
              <a:rPr lang="fa-IR" b="1" dirty="0" smtClean="0"/>
              <a:t> </a:t>
            </a:r>
            <a:r>
              <a:rPr lang="en-US" b="1" dirty="0" smtClean="0"/>
              <a:t>History</a:t>
            </a:r>
            <a:r>
              <a:rPr lang="fa-IR" b="1" dirty="0" smtClean="0"/>
              <a:t>:</a:t>
            </a:r>
            <a:endParaRPr lang="fa-IR" dirty="0" smtClean="0"/>
          </a:p>
          <a:p>
            <a:pPr algn="r" rtl="1"/>
            <a:r>
              <a:rPr lang="ar-EG" b="1" dirty="0" smtClean="0"/>
              <a:t>م</a:t>
            </a:r>
            <a:r>
              <a:rPr lang="fa-IR" b="1" dirty="0" smtClean="0"/>
              <a:t>تاهل</a:t>
            </a:r>
            <a:r>
              <a:rPr lang="fa-IR" b="1" dirty="0"/>
              <a:t>، </a:t>
            </a:r>
            <a:r>
              <a:rPr lang="ar-EG" b="1" dirty="0" smtClean="0"/>
              <a:t>1بار</a:t>
            </a:r>
            <a:r>
              <a:rPr lang="fa-IR" b="1" dirty="0" smtClean="0"/>
              <a:t> </a:t>
            </a:r>
            <a:r>
              <a:rPr lang="fa-IR" b="1" dirty="0"/>
              <a:t>ازدواج، </a:t>
            </a:r>
            <a:r>
              <a:rPr lang="ar-EG" b="1" dirty="0" smtClean="0"/>
              <a:t>1</a:t>
            </a:r>
            <a:r>
              <a:rPr lang="fa-IR" b="1" dirty="0" smtClean="0"/>
              <a:t> فرزند</a:t>
            </a:r>
            <a:r>
              <a:rPr lang="ar-EG" b="1" dirty="0" smtClean="0"/>
              <a:t> </a:t>
            </a:r>
            <a:r>
              <a:rPr lang="fa-IR" b="1" dirty="0" smtClean="0"/>
              <a:t>پ</a:t>
            </a:r>
            <a:r>
              <a:rPr lang="ar-EG" b="1" dirty="0" smtClean="0"/>
              <a:t>سر سالم </a:t>
            </a:r>
            <a:r>
              <a:rPr lang="fa-IR" b="1" dirty="0" smtClean="0"/>
              <a:t>،</a:t>
            </a:r>
            <a:endParaRPr lang="ar-EG" b="1" dirty="0" smtClean="0"/>
          </a:p>
          <a:p>
            <a:pPr algn="r" rtl="1"/>
            <a:r>
              <a:rPr lang="fa-IR" b="1" dirty="0" smtClean="0"/>
              <a:t> </a:t>
            </a:r>
            <a:r>
              <a:rPr lang="fa-IR" b="1" dirty="0"/>
              <a:t>ارتباط با همسر و </a:t>
            </a:r>
            <a:r>
              <a:rPr lang="fa-IR" b="1" dirty="0" smtClean="0"/>
              <a:t>فرزند</a:t>
            </a:r>
            <a:r>
              <a:rPr lang="ar-EG" b="1" dirty="0" smtClean="0"/>
              <a:t> خوب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/>
          <a:lstStyle/>
          <a:p>
            <a:pPr algn="r" rtl="1">
              <a:buNone/>
            </a:pPr>
            <a:r>
              <a:rPr lang="fa-IR" b="1" dirty="0"/>
              <a:t> </a:t>
            </a:r>
            <a:r>
              <a:rPr lang="fa-IR" b="1" dirty="0" smtClean="0"/>
              <a:t>    </a:t>
            </a:r>
            <a:r>
              <a:rPr lang="fa-IR" b="1" dirty="0"/>
              <a:t> </a:t>
            </a:r>
            <a:r>
              <a:rPr lang="ar-EG" b="1" dirty="0" smtClean="0"/>
              <a:t>                                   </a:t>
            </a:r>
            <a:r>
              <a:rPr lang="fa-IR" b="1" dirty="0" smtClean="0"/>
              <a:t> </a:t>
            </a:r>
            <a:r>
              <a:rPr lang="fa-IR" b="1" dirty="0"/>
              <a:t> :   </a:t>
            </a:r>
            <a:r>
              <a:rPr lang="en-US" b="1" dirty="0"/>
              <a:t>Sexual History</a:t>
            </a:r>
            <a:r>
              <a:rPr lang="fa-IR" b="1" dirty="0"/>
              <a:t> </a:t>
            </a:r>
            <a:endParaRPr lang="ar-EG" b="1" dirty="0" smtClean="0"/>
          </a:p>
          <a:p>
            <a:pPr algn="r" rtl="1"/>
            <a:r>
              <a:rPr lang="ar-EG" b="1" dirty="0" smtClean="0"/>
              <a:t>از14سال روابط جنسي شروع شده</a:t>
            </a:r>
            <a:r>
              <a:rPr lang="fa-IR" b="1" dirty="0" smtClean="0"/>
              <a:t> است</a:t>
            </a:r>
            <a:r>
              <a:rPr lang="ar-EG" b="1" dirty="0" smtClean="0"/>
              <a:t>.</a:t>
            </a:r>
            <a:endParaRPr lang="en-US" dirty="0"/>
          </a:p>
          <a:p>
            <a:pPr algn="r" rtl="1"/>
            <a:r>
              <a:rPr lang="ar-EG" b="1" dirty="0" smtClean="0"/>
              <a:t> در </a:t>
            </a:r>
            <a:r>
              <a:rPr lang="fa-IR" b="1" dirty="0" smtClean="0"/>
              <a:t>روابط </a:t>
            </a:r>
            <a:r>
              <a:rPr lang="fa-IR" b="1" dirty="0"/>
              <a:t>زناشویی </a:t>
            </a:r>
            <a:r>
              <a:rPr lang="ar-EG" b="1" dirty="0" smtClean="0"/>
              <a:t>5سال است </a:t>
            </a:r>
            <a:r>
              <a:rPr lang="en-ZW" b="1" dirty="0" smtClean="0"/>
              <a:t>impotency</a:t>
            </a:r>
            <a:r>
              <a:rPr lang="en-US" b="1" dirty="0" smtClean="0"/>
              <a:t>  </a:t>
            </a:r>
            <a:r>
              <a:rPr lang="ar-EG" b="1" dirty="0" smtClean="0"/>
              <a:t>دارد.</a:t>
            </a:r>
            <a:endParaRPr lang="en-ZW" b="1" dirty="0" smtClean="0"/>
          </a:p>
          <a:p>
            <a:pPr algn="r" rtl="1"/>
            <a:r>
              <a:rPr lang="fa-IR" b="1" dirty="0" smtClean="0"/>
              <a:t>روابط </a:t>
            </a:r>
            <a:r>
              <a:rPr lang="fa-IR" b="1" dirty="0"/>
              <a:t>خارج از ازدواج </a:t>
            </a:r>
            <a:r>
              <a:rPr lang="ar-EG" b="1" dirty="0" smtClean="0"/>
              <a:t>ن</a:t>
            </a:r>
            <a:r>
              <a:rPr lang="fa-IR" b="1" dirty="0" smtClean="0"/>
              <a:t>داشته است</a:t>
            </a:r>
            <a:r>
              <a:rPr lang="ar-EG" b="1" dirty="0" smtClean="0"/>
              <a:t>.</a:t>
            </a:r>
            <a:endParaRPr lang="fa-IR" b="1" dirty="0" smtClean="0"/>
          </a:p>
          <a:p>
            <a:pPr algn="r" rtl="1">
              <a:buNone/>
            </a:pPr>
            <a:r>
              <a:rPr lang="fa-IR" b="1" dirty="0"/>
              <a:t>   </a:t>
            </a:r>
            <a:r>
              <a:rPr lang="ar-EG" b="1" dirty="0" smtClean="0"/>
              <a:t>                                      </a:t>
            </a:r>
            <a:r>
              <a:rPr lang="fa-IR" b="1" dirty="0" smtClean="0"/>
              <a:t> </a:t>
            </a:r>
            <a:r>
              <a:rPr lang="fa-IR" b="1" dirty="0"/>
              <a:t>  :</a:t>
            </a:r>
            <a:r>
              <a:rPr lang="en-US" b="1" dirty="0"/>
              <a:t>Legal History</a:t>
            </a:r>
            <a:endParaRPr lang="en-US" dirty="0"/>
          </a:p>
          <a:p>
            <a:pPr algn="r" rtl="1"/>
            <a:r>
              <a:rPr lang="fa-IR" b="1" dirty="0" smtClean="0"/>
              <a:t>سابقه </a:t>
            </a:r>
            <a:r>
              <a:rPr lang="fa-IR" b="1" dirty="0"/>
              <a:t>ی </a:t>
            </a:r>
            <a:r>
              <a:rPr lang="fa-IR" b="1" dirty="0" smtClean="0"/>
              <a:t>زندان</a:t>
            </a:r>
            <a:r>
              <a:rPr lang="ar-EG" b="1" dirty="0" smtClean="0"/>
              <a:t> ن</a:t>
            </a:r>
            <a:r>
              <a:rPr lang="fa-IR" b="1" dirty="0" smtClean="0"/>
              <a:t>داشته است</a:t>
            </a:r>
            <a:r>
              <a:rPr lang="ar-EG" b="1" dirty="0" smtClean="0"/>
              <a:t>.</a:t>
            </a:r>
          </a:p>
          <a:p>
            <a:pPr algn="r" rtl="1"/>
            <a:r>
              <a:rPr lang="fa-IR" b="1" dirty="0" smtClean="0"/>
              <a:t>سابقه </a:t>
            </a:r>
            <a:r>
              <a:rPr lang="fa-IR" b="1" dirty="0"/>
              <a:t>ی درگیری های قانونی </a:t>
            </a:r>
            <a:r>
              <a:rPr lang="fa-IR" b="1" dirty="0" smtClean="0"/>
              <a:t>داشته است </a:t>
            </a:r>
            <a:r>
              <a:rPr lang="ar-EG" b="1" dirty="0" smtClean="0"/>
              <a:t>.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algn="r" rtl="1">
              <a:buNone/>
            </a:pPr>
            <a:r>
              <a:rPr lang="fa-IR" b="1" dirty="0" smtClean="0"/>
              <a:t>    </a:t>
            </a:r>
            <a:r>
              <a:rPr lang="ar-EG" b="1" dirty="0" smtClean="0"/>
              <a:t>                              </a:t>
            </a:r>
            <a:r>
              <a:rPr lang="fa-IR" b="1" dirty="0" smtClean="0"/>
              <a:t> </a:t>
            </a:r>
            <a:r>
              <a:rPr lang="fa-IR" b="1" dirty="0"/>
              <a:t>       :</a:t>
            </a:r>
            <a:r>
              <a:rPr lang="en-US" b="1" dirty="0"/>
              <a:t>Habitual History</a:t>
            </a:r>
            <a:endParaRPr lang="en-US" dirty="0"/>
          </a:p>
          <a:p>
            <a:pPr algn="r" rtl="1"/>
            <a:r>
              <a:rPr lang="fa-IR" b="1" dirty="0"/>
              <a:t>مواد مخدر </a:t>
            </a:r>
            <a:r>
              <a:rPr lang="ar-EG" b="1" dirty="0" smtClean="0"/>
              <a:t>استفاده نميكرده</a:t>
            </a:r>
            <a:r>
              <a:rPr lang="fa-IR" b="1" dirty="0" smtClean="0"/>
              <a:t> است.</a:t>
            </a:r>
            <a:endParaRPr lang="ar-EG" b="1" dirty="0" smtClean="0"/>
          </a:p>
          <a:p>
            <a:pPr algn="r" rtl="1"/>
            <a:r>
              <a:rPr lang="fa-IR" b="1" dirty="0" smtClean="0"/>
              <a:t> سیگار</a:t>
            </a:r>
            <a:r>
              <a:rPr lang="ar-EG" b="1" dirty="0" smtClean="0"/>
              <a:t> روزي2</a:t>
            </a:r>
            <a:r>
              <a:rPr lang="fa-IR" b="1" dirty="0" smtClean="0"/>
              <a:t>پاکت  </a:t>
            </a:r>
            <a:endParaRPr lang="ar-EG" b="1" dirty="0" smtClean="0"/>
          </a:p>
          <a:p>
            <a:pPr algn="r" rtl="1"/>
            <a:r>
              <a:rPr lang="fa-IR" b="1" dirty="0" smtClean="0"/>
              <a:t> </a:t>
            </a:r>
            <a:r>
              <a:rPr lang="fa-IR" b="1" dirty="0"/>
              <a:t>مشروبات الکلی </a:t>
            </a:r>
            <a:r>
              <a:rPr lang="ar-EG" b="1" dirty="0" smtClean="0"/>
              <a:t>تا 2ماه قبل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EG" b="1" dirty="0" smtClean="0"/>
              <a:t>                                                      </a:t>
            </a:r>
            <a:r>
              <a:rPr lang="en-US" b="1" dirty="0" smtClean="0"/>
              <a:t>Vital </a:t>
            </a:r>
            <a:r>
              <a:rPr lang="en-US" b="1" dirty="0"/>
              <a:t>Sign </a:t>
            </a:r>
            <a:r>
              <a:rPr lang="en-US" b="1" dirty="0" smtClean="0"/>
              <a:t>:</a:t>
            </a:r>
            <a:endParaRPr lang="en-US" dirty="0"/>
          </a:p>
          <a:p>
            <a:pPr algn="r" rtl="1"/>
            <a:r>
              <a:rPr lang="en-US" b="1" dirty="0"/>
              <a:t>T: 37   BP: 120/80   RR: 14   HR: 60</a:t>
            </a:r>
            <a:endParaRPr lang="en-US" dirty="0"/>
          </a:p>
          <a:p>
            <a:pPr algn="r" rtl="1"/>
            <a:r>
              <a:rPr lang="fa-IR" b="1" dirty="0" smtClean="0"/>
              <a:t>معاینات </a:t>
            </a:r>
            <a:r>
              <a:rPr lang="fa-IR" b="1" dirty="0"/>
              <a:t>12 زوج اعصاب کرانیال: </a:t>
            </a:r>
            <a:r>
              <a:rPr lang="en-US" b="1" dirty="0"/>
              <a:t>NL</a:t>
            </a:r>
            <a:endParaRPr lang="en-US" dirty="0"/>
          </a:p>
          <a:p>
            <a:pPr algn="r" rtl="1"/>
            <a:r>
              <a:rPr lang="fa-IR" b="1" dirty="0" smtClean="0"/>
              <a:t>معاینات </a:t>
            </a:r>
            <a:r>
              <a:rPr lang="fa-IR" b="1" dirty="0"/>
              <a:t>حرکتی</a:t>
            </a:r>
            <a:r>
              <a:rPr lang="fa-IR" b="1" dirty="0" smtClean="0"/>
              <a:t>:</a:t>
            </a:r>
          </a:p>
          <a:p>
            <a:pPr algn="l">
              <a:buNone/>
            </a:pPr>
            <a:r>
              <a:rPr lang="en-US" b="1" dirty="0" smtClean="0"/>
              <a:t>Tone</a:t>
            </a:r>
            <a:r>
              <a:rPr lang="en-US" b="1" dirty="0"/>
              <a:t>: </a:t>
            </a:r>
            <a:r>
              <a:rPr lang="en-US" b="1" dirty="0" smtClean="0"/>
              <a:t>Norm </a:t>
            </a:r>
            <a:endParaRPr lang="ar-EG" b="1" dirty="0" smtClean="0"/>
          </a:p>
          <a:p>
            <a:pPr algn="l">
              <a:buNone/>
            </a:pPr>
            <a:r>
              <a:rPr lang="en-US" b="1" dirty="0" smtClean="0"/>
              <a:t>Force</a:t>
            </a:r>
            <a:r>
              <a:rPr lang="en-US" b="1" dirty="0"/>
              <a:t>: 5/5      </a:t>
            </a:r>
            <a:endParaRPr lang="fa-IR" b="1" dirty="0" smtClean="0"/>
          </a:p>
          <a:p>
            <a:pPr algn="l">
              <a:buNone/>
            </a:pPr>
            <a:r>
              <a:rPr lang="en-US" b="1" dirty="0" smtClean="0"/>
              <a:t>Deep </a:t>
            </a:r>
            <a:r>
              <a:rPr lang="en-US" b="1" dirty="0"/>
              <a:t>Tendon Reflexes (DTR): 2</a:t>
            </a:r>
            <a:r>
              <a:rPr lang="fa-IR" b="1" dirty="0"/>
              <a:t>+ </a:t>
            </a:r>
            <a:endParaRPr lang="en-US" dirty="0"/>
          </a:p>
          <a:p>
            <a:pPr algn="r" rtl="1"/>
            <a:r>
              <a:rPr lang="fa-IR" b="1" dirty="0" smtClean="0"/>
              <a:t>معاینات حسی و مخچه ای:   </a:t>
            </a:r>
            <a:r>
              <a:rPr lang="en-US" b="1" dirty="0" smtClean="0"/>
              <a:t>                  </a:t>
            </a:r>
            <a:r>
              <a:rPr lang="fa-IR" b="1" dirty="0" smtClean="0"/>
              <a:t>                 </a:t>
            </a:r>
            <a:r>
              <a:rPr lang="en-ZW" b="1" dirty="0" smtClean="0"/>
              <a:t>NL</a:t>
            </a:r>
            <a:r>
              <a:rPr lang="fa-IR" b="1" dirty="0" smtClean="0"/>
              <a:t>: </a:t>
            </a:r>
            <a:r>
              <a:rPr lang="en-US" b="1" dirty="0" smtClean="0"/>
              <a:t>Gait</a:t>
            </a:r>
            <a:r>
              <a:rPr lang="fa-IR" b="1" dirty="0" smtClean="0"/>
              <a:t> &amp; </a:t>
            </a:r>
            <a:r>
              <a:rPr lang="en-US" b="1" dirty="0" smtClean="0"/>
              <a:t>Finger to nose tests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Mental </a:t>
            </a:r>
            <a:r>
              <a:rPr lang="en-US" b="1" dirty="0"/>
              <a:t>Status </a:t>
            </a:r>
            <a:r>
              <a:rPr lang="en-US" b="1" dirty="0" smtClean="0"/>
              <a:t>Exam: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b="1" dirty="0"/>
              <a:t>General Appearance </a:t>
            </a:r>
            <a:r>
              <a:rPr lang="en-US" b="1" dirty="0" smtClean="0"/>
              <a:t>:</a:t>
            </a: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 </a:t>
            </a:r>
            <a:endParaRPr lang="en-US" dirty="0" smtClean="0"/>
          </a:p>
          <a:p>
            <a:pPr rtl="1">
              <a:buNone/>
            </a:pPr>
            <a:r>
              <a:rPr lang="fa-IR" b="1" dirty="0"/>
              <a:t>ظاهر بیمار نسبتا آراسته و مرتب، به آرامی نشسته و با خونسردی به سوالات پاسخ می دهد. سن ظاهری و تقویمی مطابقت دارد. ارتباط چشمی (</a:t>
            </a:r>
            <a:r>
              <a:rPr lang="en-US" b="1" dirty="0"/>
              <a:t>Eye Contact</a:t>
            </a:r>
            <a:r>
              <a:rPr lang="fa-IR" b="1" dirty="0"/>
              <a:t>) برقرار </a:t>
            </a:r>
            <a:r>
              <a:rPr lang="fa-IR" b="1" dirty="0" smtClean="0"/>
              <a:t>می کند.</a:t>
            </a:r>
            <a:endParaRPr lang="en-US" dirty="0" smtClean="0"/>
          </a:p>
          <a:p>
            <a:pPr rtl="1">
              <a:buNone/>
            </a:pPr>
            <a:endParaRPr lang="en-US" dirty="0" smtClean="0"/>
          </a:p>
          <a:p>
            <a:pPr rtl="1">
              <a:buNone/>
            </a:pPr>
            <a:r>
              <a:rPr lang="en-US" b="1" dirty="0" smtClean="0"/>
              <a:t>Behavior</a:t>
            </a:r>
            <a:r>
              <a:rPr lang="en-US" b="1" dirty="0"/>
              <a:t>: </a:t>
            </a:r>
            <a:r>
              <a:rPr lang="en-US" b="1" dirty="0" smtClean="0"/>
              <a:t>NL</a:t>
            </a:r>
            <a:endParaRPr lang="en-US" dirty="0" smtClean="0"/>
          </a:p>
          <a:p>
            <a:pPr rtl="1">
              <a:buNone/>
            </a:pPr>
            <a:r>
              <a:rPr lang="fa-IR" b="1" dirty="0" smtClean="0"/>
              <a:t> </a:t>
            </a:r>
            <a:endParaRPr lang="en-US" dirty="0" smtClean="0"/>
          </a:p>
          <a:p>
            <a:pPr rtl="1">
              <a:buNone/>
            </a:pPr>
            <a:r>
              <a:rPr lang="en-US" b="1" dirty="0" smtClean="0"/>
              <a:t>Attitude:  </a:t>
            </a:r>
            <a:r>
              <a:rPr lang="en-ZW" b="1" dirty="0" smtClean="0"/>
              <a:t>cooperative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Speech:</a:t>
            </a:r>
            <a:endParaRPr lang="en-US" dirty="0"/>
          </a:p>
          <a:p>
            <a:r>
              <a:rPr lang="en-US" dirty="0"/>
              <a:t>    </a:t>
            </a:r>
            <a:r>
              <a:rPr lang="en-US" b="1" dirty="0"/>
              <a:t>Content: NL</a:t>
            </a:r>
            <a:endParaRPr lang="en-US" dirty="0"/>
          </a:p>
          <a:p>
            <a:r>
              <a:rPr lang="en-US" dirty="0"/>
              <a:t>    </a:t>
            </a:r>
            <a:r>
              <a:rPr lang="en-US" b="1" dirty="0"/>
              <a:t>Stream: NL</a:t>
            </a:r>
            <a:endParaRPr lang="en-US" dirty="0"/>
          </a:p>
          <a:p>
            <a:r>
              <a:rPr lang="en-US" dirty="0"/>
              <a:t>    </a:t>
            </a:r>
            <a:r>
              <a:rPr lang="en-US" b="1" dirty="0"/>
              <a:t>Velocity: </a:t>
            </a:r>
            <a:r>
              <a:rPr lang="fa-IR" b="1" dirty="0"/>
              <a:t>به روانی صحبت </a:t>
            </a:r>
            <a:r>
              <a:rPr lang="fa-IR" b="1" dirty="0" smtClean="0"/>
              <a:t>میکند</a:t>
            </a:r>
            <a:endParaRPr lang="en-ZW" b="1" dirty="0" smtClean="0"/>
          </a:p>
          <a:p>
            <a:r>
              <a:rPr lang="en-ZW" b="1" dirty="0" smtClean="0"/>
              <a:t>    Articulation of word: NL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Emotion</a:t>
            </a:r>
            <a:r>
              <a:rPr lang="en-US" dirty="0"/>
              <a:t>:</a:t>
            </a:r>
          </a:p>
          <a:p>
            <a:r>
              <a:rPr lang="en-US" dirty="0"/>
              <a:t>    </a:t>
            </a:r>
            <a:r>
              <a:rPr lang="en-US" b="1" dirty="0"/>
              <a:t>Mood: </a:t>
            </a:r>
            <a:r>
              <a:rPr lang="en-US" b="1" dirty="0" smtClean="0"/>
              <a:t>d</a:t>
            </a:r>
            <a:r>
              <a:rPr lang="en-ZW" b="1" dirty="0" err="1" smtClean="0"/>
              <a:t>epressed</a:t>
            </a:r>
            <a:endParaRPr lang="en-US" dirty="0"/>
          </a:p>
          <a:p>
            <a:r>
              <a:rPr lang="en-US" dirty="0"/>
              <a:t>    </a:t>
            </a:r>
            <a:r>
              <a:rPr lang="en-US" b="1" dirty="0"/>
              <a:t>Affect: Appropriate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Thought:</a:t>
            </a:r>
            <a:endParaRPr lang="en-US" dirty="0"/>
          </a:p>
          <a:p>
            <a:r>
              <a:rPr lang="en-US" dirty="0" smtClean="0"/>
              <a:t>  </a:t>
            </a:r>
            <a:r>
              <a:rPr lang="en-US" dirty="0"/>
              <a:t>  </a:t>
            </a:r>
            <a:r>
              <a:rPr lang="en-US" b="1" dirty="0" smtClean="0"/>
              <a:t>Content</a:t>
            </a:r>
            <a:r>
              <a:rPr lang="en-US" b="1" dirty="0"/>
              <a:t>: </a:t>
            </a:r>
            <a:endParaRPr lang="en-US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هذیان</a:t>
            </a:r>
            <a:r>
              <a:rPr lang="ar-EG" b="1" dirty="0" smtClean="0"/>
              <a:t> </a:t>
            </a:r>
            <a:r>
              <a:rPr lang="fa-IR" b="1" dirty="0" smtClean="0"/>
              <a:t>گزند و آسیب</a:t>
            </a:r>
            <a:endParaRPr lang="en-ZW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افکار </a:t>
            </a:r>
            <a:r>
              <a:rPr lang="fa-IR" b="1" dirty="0"/>
              <a:t>خودکشی </a:t>
            </a:r>
            <a:r>
              <a:rPr lang="ar-EG" b="1" dirty="0" smtClean="0"/>
              <a:t>دارد</a:t>
            </a:r>
            <a:r>
              <a:rPr lang="fa-IR" b="1" dirty="0" smtClean="0"/>
              <a:t>.</a:t>
            </a:r>
            <a:endParaRPr lang="ar-EG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 </a:t>
            </a:r>
            <a:r>
              <a:rPr lang="fa-IR" b="1" dirty="0"/>
              <a:t>افکار وسواسی </a:t>
            </a:r>
            <a:r>
              <a:rPr lang="fa-IR" b="1" dirty="0" smtClean="0"/>
              <a:t>ندارد</a:t>
            </a:r>
            <a:r>
              <a:rPr lang="en-US" b="1" dirty="0" smtClean="0"/>
              <a:t>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فوبیا ندارد.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هیپوکندریازیس ندارد.</a:t>
            </a:r>
            <a:endParaRPr lang="en-US" dirty="0"/>
          </a:p>
          <a:p>
            <a:r>
              <a:rPr lang="en-US" dirty="0"/>
              <a:t>    </a:t>
            </a:r>
            <a:r>
              <a:rPr lang="en-US" b="1" dirty="0"/>
              <a:t>Stream: NL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   </a:t>
            </a:r>
            <a:r>
              <a:rPr lang="en-US" b="1" dirty="0"/>
              <a:t>Form: </a:t>
            </a:r>
            <a:r>
              <a:rPr lang="en-ZW" b="1" dirty="0" smtClean="0"/>
              <a:t>concrete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fa-IR" sz="2000" b="1" dirty="0" smtClean="0">
                <a:solidFill>
                  <a:schemeClr val="tx1"/>
                </a:solidFill>
              </a:rPr>
              <a:t/>
            </a:r>
            <a:br>
              <a:rPr lang="fa-IR" sz="2000" b="1" dirty="0" smtClean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/>
            </a:r>
            <a:br>
              <a:rPr lang="fa-IR" sz="2000" b="1" dirty="0" smtClean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fa-IR" sz="2800" b="1" dirty="0" smtClean="0">
                <a:solidFill>
                  <a:schemeClr val="bg1"/>
                </a:solidFill>
              </a:rPr>
              <a:t>:(</a:t>
            </a:r>
            <a:r>
              <a:rPr lang="en-US" sz="2800" b="1" dirty="0">
                <a:solidFill>
                  <a:schemeClr val="bg1"/>
                </a:solidFill>
              </a:rPr>
              <a:t>Identification data (ID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>
                <a:solidFill>
                  <a:schemeClr val="tx1"/>
                </a:solidFill>
              </a:rPr>
              <a:t>نام و نام </a:t>
            </a:r>
            <a:r>
              <a:rPr lang="fa-IR" sz="2000" b="1" dirty="0" smtClean="0">
                <a:solidFill>
                  <a:schemeClr val="tx1"/>
                </a:solidFill>
              </a:rPr>
              <a:t>خانوادگی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</a:rPr>
              <a:t>س.الف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>سن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38سال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>جنس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مرد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>
                <a:solidFill>
                  <a:schemeClr val="tx1"/>
                </a:solidFill>
              </a:rPr>
              <a:t>وضعیت </a:t>
            </a:r>
            <a:r>
              <a:rPr lang="fa-IR" sz="2000" b="1" dirty="0" smtClean="0">
                <a:solidFill>
                  <a:schemeClr val="tx1"/>
                </a:solidFill>
              </a:rPr>
              <a:t>تأهل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fa-IR" sz="2000" b="1" dirty="0" smtClean="0">
                <a:solidFill>
                  <a:schemeClr val="tx1"/>
                </a:solidFill>
              </a:rPr>
              <a:t> </a:t>
            </a:r>
            <a:r>
              <a:rPr lang="ar-EG" sz="2000" b="1" dirty="0" smtClean="0">
                <a:solidFill>
                  <a:schemeClr val="tx1"/>
                </a:solidFill>
              </a:rPr>
              <a:t>م</a:t>
            </a:r>
            <a:r>
              <a:rPr lang="fa-IR" sz="2000" b="1" dirty="0" smtClean="0">
                <a:solidFill>
                  <a:schemeClr val="tx1"/>
                </a:solidFill>
              </a:rPr>
              <a:t>تأهل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>شغل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ازكار افتاده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>
                <a:solidFill>
                  <a:schemeClr val="tx1"/>
                </a:solidFill>
              </a:rPr>
              <a:t> میزان تحصیلات 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 راهنمايى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>
                <a:solidFill>
                  <a:schemeClr val="tx1"/>
                </a:solidFill>
              </a:rPr>
              <a:t>مذهب 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شيعه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>
                <a:solidFill>
                  <a:schemeClr val="tx1"/>
                </a:solidFill>
              </a:rPr>
              <a:t>محل </a:t>
            </a:r>
            <a:r>
              <a:rPr lang="fa-IR" sz="2000" b="1" dirty="0" smtClean="0">
                <a:solidFill>
                  <a:schemeClr val="tx1"/>
                </a:solidFill>
              </a:rPr>
              <a:t>تولد،محل سکونت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شهريار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>منبع </a:t>
            </a:r>
            <a:r>
              <a:rPr lang="fa-IR" sz="2000" b="1" dirty="0">
                <a:solidFill>
                  <a:schemeClr val="tx1"/>
                </a:solidFill>
              </a:rPr>
              <a:t>ارجاع: </a:t>
            </a:r>
            <a:r>
              <a:rPr lang="ar-EG" sz="2000" b="1" dirty="0" smtClean="0">
                <a:solidFill>
                  <a:schemeClr val="tx1"/>
                </a:solidFill>
              </a:rPr>
              <a:t>همسر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>
                <a:solidFill>
                  <a:schemeClr val="tx1"/>
                </a:solidFill>
              </a:rPr>
              <a:t>منبع </a:t>
            </a:r>
            <a:r>
              <a:rPr lang="fa-IR" sz="2000" b="1" dirty="0" smtClean="0">
                <a:solidFill>
                  <a:schemeClr val="tx1"/>
                </a:solidFill>
              </a:rPr>
              <a:t>مصاحبه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r>
              <a:rPr lang="ar-EG" sz="2000" b="1" dirty="0" smtClean="0">
                <a:solidFill>
                  <a:schemeClr val="tx1"/>
                </a:solidFill>
              </a:rPr>
              <a:t> همسر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fa-IR" sz="2000" b="1" dirty="0" smtClean="0">
                <a:solidFill>
                  <a:schemeClr val="tx1"/>
                </a:solidFill>
              </a:rPr>
              <a:t>تعداد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</a:rPr>
              <a:t>دفعات </a:t>
            </a:r>
            <a:r>
              <a:rPr lang="fa-IR" sz="2000" b="1" dirty="0">
                <a:solidFill>
                  <a:schemeClr val="tx1"/>
                </a:solidFill>
              </a:rPr>
              <a:t>بستری: </a:t>
            </a:r>
            <a:r>
              <a:rPr lang="ar-EG" sz="2000" b="1" dirty="0" smtClean="0">
                <a:solidFill>
                  <a:schemeClr val="tx1"/>
                </a:solidFill>
              </a:rPr>
              <a:t>8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fa-IR" b="1" dirty="0"/>
              <a:t>:</a:t>
            </a:r>
            <a:r>
              <a:rPr lang="en-US" b="1" dirty="0"/>
              <a:t>Perception</a:t>
            </a:r>
            <a:endParaRPr lang="en-US" dirty="0"/>
          </a:p>
          <a:p>
            <a:r>
              <a:rPr lang="en-US" b="1" dirty="0"/>
              <a:t> Illusion </a:t>
            </a:r>
            <a:r>
              <a:rPr lang="en-US" b="1" dirty="0" smtClean="0"/>
              <a:t>(-) </a:t>
            </a:r>
            <a:endParaRPr lang="fa-IR" b="1" dirty="0" smtClean="0"/>
          </a:p>
          <a:p>
            <a:r>
              <a:rPr lang="en-US" b="1" dirty="0" smtClean="0"/>
              <a:t>Hallucination (+)</a:t>
            </a:r>
            <a:r>
              <a:rPr lang="fa-IR" b="1" dirty="0" smtClean="0"/>
              <a:t> </a:t>
            </a:r>
            <a:r>
              <a:rPr lang="en-ZW" b="1" dirty="0" err="1" smtClean="0"/>
              <a:t>Visual,auditory</a:t>
            </a:r>
            <a:endParaRPr lang="fa-IR" b="1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Cognition: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>
              <a:buNone/>
            </a:pPr>
            <a:r>
              <a:rPr lang="fa-IR" b="1" dirty="0" smtClean="0"/>
              <a:t> </a:t>
            </a:r>
            <a:r>
              <a:rPr lang="en-US" b="1" dirty="0"/>
              <a:t>Consciousness: Alert</a:t>
            </a:r>
            <a:endParaRPr lang="en-US" dirty="0"/>
          </a:p>
          <a:p>
            <a:pPr rtl="1">
              <a:buNone/>
            </a:pPr>
            <a:r>
              <a:rPr lang="en-US" b="1" dirty="0" smtClean="0"/>
              <a:t>Memory</a:t>
            </a:r>
            <a:endParaRPr lang="en-US" dirty="0"/>
          </a:p>
          <a:p>
            <a:pPr>
              <a:buNone/>
            </a:pPr>
            <a:r>
              <a:rPr lang="en-US" dirty="0"/>
              <a:t>·         </a:t>
            </a:r>
            <a:r>
              <a:rPr lang="en-US" b="1" dirty="0"/>
              <a:t>Remote: NL</a:t>
            </a:r>
            <a:endParaRPr lang="en-US" dirty="0"/>
          </a:p>
          <a:p>
            <a:pPr>
              <a:buNone/>
            </a:pPr>
            <a:r>
              <a:rPr lang="en-US" dirty="0"/>
              <a:t>·         </a:t>
            </a:r>
            <a:r>
              <a:rPr lang="en-US" b="1" dirty="0"/>
              <a:t>Recent: NL</a:t>
            </a:r>
            <a:endParaRPr lang="en-US" dirty="0"/>
          </a:p>
          <a:p>
            <a:pPr>
              <a:buNone/>
            </a:pPr>
            <a:r>
              <a:rPr lang="en-US" dirty="0"/>
              <a:t>·         </a:t>
            </a:r>
            <a:r>
              <a:rPr lang="en-US" b="1" dirty="0"/>
              <a:t>Immediate: Abnormal</a:t>
            </a:r>
            <a:endParaRPr lang="en-US" dirty="0"/>
          </a:p>
          <a:p>
            <a:pPr rtl="1">
              <a:buNone/>
            </a:pPr>
            <a:r>
              <a:rPr lang="fa-IR" b="1" dirty="0" smtClean="0"/>
              <a:t> </a:t>
            </a:r>
            <a:r>
              <a:rPr lang="en-US" b="1" dirty="0"/>
              <a:t>Orientation</a:t>
            </a:r>
            <a:r>
              <a:rPr lang="en-US" b="1" dirty="0" smtClean="0"/>
              <a:t>:</a:t>
            </a:r>
            <a:endParaRPr lang="ar-EG" b="1" dirty="0" smtClean="0"/>
          </a:p>
          <a:p>
            <a:pPr rtl="1">
              <a:buNone/>
            </a:pPr>
            <a:r>
              <a:rPr lang="en-US" b="1" dirty="0"/>
              <a:t>    </a:t>
            </a:r>
            <a:r>
              <a:rPr lang="en-US" b="1" dirty="0" smtClean="0"/>
              <a:t> </a:t>
            </a:r>
            <a:r>
              <a:rPr lang="en-US" b="1" dirty="0"/>
              <a:t>Time: NL,  Place: NL,  Person: NL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en-US" b="1" dirty="0" smtClean="0"/>
              <a:t>Concentration</a:t>
            </a:r>
            <a:r>
              <a:rPr lang="en-US" b="1" dirty="0"/>
              <a:t>: </a:t>
            </a:r>
            <a:r>
              <a:rPr lang="fa-IR" b="1" dirty="0" smtClean="0"/>
              <a:t>دارد 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Judgment: impaired</a:t>
            </a:r>
          </a:p>
          <a:p>
            <a:endParaRPr lang="en-US" sz="3600" b="1" dirty="0"/>
          </a:p>
          <a:p>
            <a:r>
              <a:rPr lang="en-US" sz="3600" b="1" dirty="0" smtClean="0"/>
              <a:t>Insight:</a:t>
            </a:r>
            <a:r>
              <a:rPr lang="ar-EG" sz="3600" b="1" dirty="0" smtClean="0"/>
              <a:t>نسبي</a:t>
            </a:r>
            <a:r>
              <a:rPr lang="en-ZW" sz="3600" b="1" dirty="0" smtClean="0"/>
              <a:t> </a:t>
            </a:r>
            <a:endParaRPr lang="en-US" sz="36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66526"/>
          </a:xfrm>
        </p:spPr>
        <p:txBody>
          <a:bodyPr/>
          <a:lstStyle/>
          <a:p>
            <a:r>
              <a:rPr lang="en-US" dirty="0" smtClean="0"/>
              <a:t>Formulation: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Statement:</a:t>
            </a:r>
          </a:p>
          <a:p>
            <a:r>
              <a:rPr lang="fa-IR" b="1" dirty="0" smtClean="0"/>
              <a:t> تحریک پذیری</a:t>
            </a:r>
            <a:endParaRPr lang="en-ZW" b="1" dirty="0" smtClean="0"/>
          </a:p>
          <a:p>
            <a:r>
              <a:rPr lang="fa-IR" b="1" dirty="0" smtClean="0"/>
              <a:t>پرخاشگری</a:t>
            </a:r>
            <a:endParaRPr lang="en-ZW" b="1" dirty="0" smtClean="0"/>
          </a:p>
          <a:p>
            <a:r>
              <a:rPr lang="fa-IR" b="1" dirty="0" smtClean="0"/>
              <a:t> فحاشی </a:t>
            </a:r>
            <a:endParaRPr lang="en-ZW" b="1" dirty="0" smtClean="0"/>
          </a:p>
          <a:p>
            <a:r>
              <a:rPr lang="fa-IR" b="1" dirty="0" smtClean="0"/>
              <a:t> کم اشتهایی</a:t>
            </a:r>
            <a:endParaRPr lang="en-ZW" b="1" dirty="0" smtClean="0"/>
          </a:p>
          <a:p>
            <a:r>
              <a:rPr lang="fa-IR" b="1" dirty="0" smtClean="0"/>
              <a:t>کم خوابی</a:t>
            </a:r>
            <a:endParaRPr lang="en-ZW" b="1" dirty="0" smtClean="0"/>
          </a:p>
          <a:p>
            <a:r>
              <a:rPr lang="fa-IR" b="1" dirty="0" smtClean="0"/>
              <a:t>گوشه گیری</a:t>
            </a:r>
            <a:endParaRPr lang="en-ZW" b="1" dirty="0" smtClean="0"/>
          </a:p>
          <a:p>
            <a:r>
              <a:rPr lang="fa-IR" b="1" dirty="0" smtClean="0"/>
              <a:t>هذیان</a:t>
            </a:r>
            <a:r>
              <a:rPr lang="ar-EG" b="1" dirty="0" smtClean="0"/>
              <a:t> </a:t>
            </a:r>
            <a:r>
              <a:rPr lang="fa-IR" b="1" dirty="0" smtClean="0"/>
              <a:t>گزند و آسیب</a:t>
            </a:r>
          </a:p>
          <a:p>
            <a:r>
              <a:rPr lang="fa-IR" b="1" dirty="0" smtClean="0"/>
              <a:t>توهم بینایی و شنوایی </a:t>
            </a:r>
            <a:endParaRPr lang="en-ZW" b="1" dirty="0" smtClean="0"/>
          </a:p>
          <a:p>
            <a:r>
              <a:rPr lang="fa-IR" b="1" dirty="0" smtClean="0"/>
              <a:t> میل به خودکشی 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Axis: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Axis I:Schizophrenia</a:t>
            </a:r>
          </a:p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           schizoaffective</a:t>
            </a:r>
          </a:p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           post psychotic depressive disorder of         schizophrenia</a:t>
            </a:r>
          </a:p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Axis II: Anti social</a:t>
            </a:r>
          </a:p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Axis III:HLP</a:t>
            </a:r>
          </a:p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Axis IV: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قطع مصرف دارو</a:t>
            </a:r>
            <a:endParaRPr lang="en-ZW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Axis V:GAF(21_30)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Etiology: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r>
              <a:rPr lang="en-US" dirty="0" smtClean="0"/>
              <a:t>Predisposing factor:</a:t>
            </a:r>
            <a:r>
              <a:rPr lang="fa-IR" sz="2800" dirty="0" smtClean="0"/>
              <a:t>سابقه اسکیزوفرنیا در پدر و برادر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Perpetuating factor: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قطع مصرف دارو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Prognosis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متاهل </a:t>
            </a:r>
            <a:r>
              <a:rPr lang="fa-IR" dirty="0" smtClean="0"/>
              <a:t>بودن، سیستم حمایتی خوب، خوب بودن سابقه شغلی پیش از بیماری، شروع در سن بالا</a:t>
            </a:r>
          </a:p>
          <a:p>
            <a:pPr algn="r" rtl="1"/>
            <a:r>
              <a:rPr lang="fa-IR" dirty="0" smtClean="0"/>
              <a:t>سابقه </a:t>
            </a:r>
            <a:r>
              <a:rPr lang="fa-IR" dirty="0" smtClean="0"/>
              <a:t>خانوادگی، عدم بهبود در طی 3 سال، عودهای مکرر، سابقه خشونت،جنس </a:t>
            </a:r>
            <a:r>
              <a:rPr lang="fa-IR" dirty="0" smtClean="0"/>
              <a:t>مذکر</a:t>
            </a:r>
            <a:endParaRPr lang="en-US" dirty="0" smtClean="0"/>
          </a:p>
          <a:p>
            <a:pPr algn="ctr" rtl="1"/>
            <a:r>
              <a:rPr lang="en-US" sz="5400" dirty="0" smtClean="0"/>
              <a:t> </a:t>
            </a:r>
            <a:r>
              <a:rPr lang="fa-IR" sz="5400" dirty="0" smtClean="0"/>
              <a:t>پروگنوز متوسط</a:t>
            </a:r>
            <a:endParaRPr lang="fa-IR" sz="54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Plan: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/>
              <a:t>تشخیصی:</a:t>
            </a:r>
          </a:p>
          <a:p>
            <a:pPr algn="r" rtl="1">
              <a:buNone/>
            </a:pPr>
            <a:r>
              <a:rPr lang="en-ZW" sz="3600" b="1" dirty="0" smtClean="0"/>
              <a:t>CT </a:t>
            </a:r>
            <a:r>
              <a:rPr lang="en-ZW" sz="3600" b="1" dirty="0" err="1" smtClean="0"/>
              <a:t>scan,MRI</a:t>
            </a:r>
            <a:endParaRPr lang="en-ZW" sz="3600" b="1" dirty="0" smtClean="0"/>
          </a:p>
          <a:p>
            <a:pPr algn="r" rtl="1">
              <a:buNone/>
            </a:pPr>
            <a:endParaRPr lang="fa-IR" sz="3600" b="1" dirty="0" smtClean="0"/>
          </a:p>
          <a:p>
            <a:pPr algn="r" rtl="1"/>
            <a:r>
              <a:rPr lang="fa-IR" sz="3600" b="1" dirty="0" smtClean="0"/>
              <a:t>درمانی:</a:t>
            </a:r>
            <a:endParaRPr lang="en-ZW" sz="3600" b="1" dirty="0" smtClean="0"/>
          </a:p>
          <a:p>
            <a:pPr algn="r" rtl="1">
              <a:buNone/>
            </a:pPr>
            <a:r>
              <a:rPr lang="fa-IR" sz="3600" b="1" dirty="0" smtClean="0"/>
              <a:t>ترکیب درمان دارویی</a:t>
            </a:r>
            <a:endParaRPr lang="en-ZW" sz="3600" b="1" dirty="0" smtClean="0"/>
          </a:p>
          <a:p>
            <a:pPr algn="r" rtl="1">
              <a:buNone/>
            </a:pPr>
            <a:r>
              <a:rPr lang="fa-IR" sz="3600" b="1" dirty="0" smtClean="0"/>
              <a:t>و درمان </a:t>
            </a:r>
            <a:r>
              <a:rPr lang="en-ZW" sz="3600" b="1" dirty="0" smtClean="0"/>
              <a:t>psychosocial</a:t>
            </a:r>
            <a:endParaRPr lang="fa-IR" sz="3600" b="1" dirty="0" smtClean="0"/>
          </a:p>
          <a:p>
            <a:pPr algn="r" rtl="1">
              <a:buNone/>
            </a:pPr>
            <a:endParaRPr lang="en-US" sz="36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/>
              <a:t>گیرنده شرح حال:             فا</a:t>
            </a:r>
            <a:r>
              <a:rPr lang="ar-EG" sz="4800" dirty="0" smtClean="0"/>
              <a:t>ئ</a:t>
            </a:r>
            <a:r>
              <a:rPr lang="fa-IR" sz="4800" dirty="0" smtClean="0"/>
              <a:t>زه فرهادی</a:t>
            </a:r>
          </a:p>
          <a:p>
            <a:pPr algn="ctr" rtl="1"/>
            <a:r>
              <a:rPr lang="fa-IR" sz="4800" dirty="0" smtClean="0"/>
              <a:t>اینترن بخش روانپزشکی بیمارستان لواسانی</a:t>
            </a:r>
          </a:p>
          <a:p>
            <a:pPr algn="ctr" rtl="1"/>
            <a:r>
              <a:rPr lang="fa-IR" sz="4800" dirty="0" smtClean="0"/>
              <a:t>اردیبهشت93</a:t>
            </a:r>
            <a:endParaRPr lang="en-US" sz="4800" dirty="0"/>
          </a:p>
        </p:txBody>
      </p:sp>
    </p:spTree>
  </p:cSld>
  <p:clrMapOvr>
    <a:masterClrMapping/>
  </p:clrMapOvr>
  <p:transition spd="slow"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hrooz\Desktop\hou14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91440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Users\behrooz\Desktop\imagesPW5QFG2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276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Chief Complaint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EG" dirty="0" smtClean="0"/>
              <a:t>قرص زياد ميخورم،خوابم نميبره ،صداهايي ميشنوم ا</a:t>
            </a:r>
            <a:r>
              <a:rPr lang="fa-IR" dirty="0" smtClean="0"/>
              <a:t>ذیتم میکند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R.O.R. 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روزی 50 تا لورازپام میخورد؛ 3 ماهه نخوابیده؛ سیگار زیاد میکشد.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 Illness: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از </a:t>
            </a:r>
            <a:r>
              <a:rPr lang="fa-IR" b="1" dirty="0" smtClean="0"/>
              <a:t>یک ماه قبل به </a:t>
            </a:r>
            <a:r>
              <a:rPr lang="fa-IR" b="1" dirty="0"/>
              <a:t>دنبال </a:t>
            </a:r>
            <a:r>
              <a:rPr lang="fa-IR" b="1" dirty="0" smtClean="0"/>
              <a:t>قطع دارو </a:t>
            </a:r>
            <a:r>
              <a:rPr lang="fa-IR" b="1" dirty="0"/>
              <a:t>دچار علائم </a:t>
            </a:r>
            <a:r>
              <a:rPr lang="fa-IR" b="1" dirty="0" smtClean="0"/>
              <a:t>تحریک پذیری، پرخاشگری، فحاشی شده </a:t>
            </a:r>
            <a:r>
              <a:rPr lang="fa-IR" b="1" dirty="0"/>
              <a:t>است و هم اکنون مشکلات </a:t>
            </a:r>
            <a:r>
              <a:rPr lang="fa-IR" b="1" dirty="0" smtClean="0"/>
              <a:t>کم اشتهایی،کم خوابی،گوشه گیری،توهم بینایی و شنوایی،هذیان گزند و آسیب و میل به خودکشی </a:t>
            </a:r>
            <a:r>
              <a:rPr lang="fa-IR" b="1" dirty="0"/>
              <a:t>را دارد</a:t>
            </a:r>
            <a:r>
              <a:rPr lang="fa-IR" b="1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 Psychiatric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dirty="0"/>
              <a:t>سابقه ی </a:t>
            </a:r>
            <a:r>
              <a:rPr lang="fa-IR" b="1" dirty="0" smtClean="0"/>
              <a:t>مشکلات روانپزشکی از نوجوانی</a:t>
            </a:r>
          </a:p>
          <a:p>
            <a:pPr algn="r" rtl="1"/>
            <a:r>
              <a:rPr lang="fa-IR" b="1" dirty="0" smtClean="0"/>
              <a:t>اولین بستری در سال 87 </a:t>
            </a:r>
            <a:r>
              <a:rPr lang="ar-EG" b="1" dirty="0" smtClean="0"/>
              <a:t>در </a:t>
            </a:r>
            <a:r>
              <a:rPr lang="fa-IR" b="1" dirty="0" smtClean="0"/>
              <a:t>بیمارستان </a:t>
            </a:r>
            <a:r>
              <a:rPr lang="ar-EG" b="1" dirty="0" smtClean="0"/>
              <a:t>روزبه </a:t>
            </a:r>
            <a:r>
              <a:rPr lang="fa-IR" b="1" dirty="0" smtClean="0"/>
              <a:t>به علت توهم بینایی و شنوایی،هذیان گزند و آسیب و هذیان بزرگ بینی(من رهبرم)</a:t>
            </a:r>
            <a:endParaRPr lang="en-US" b="1" dirty="0" smtClean="0"/>
          </a:p>
          <a:p>
            <a:pPr algn="r" rtl="1"/>
            <a:endParaRPr lang="en-US" dirty="0"/>
          </a:p>
          <a:p>
            <a:pPr algn="r" rtl="1"/>
            <a:r>
              <a:rPr lang="fa-IR" b="1" dirty="0"/>
              <a:t>سابقه ی </a:t>
            </a:r>
            <a:r>
              <a:rPr lang="en-US" b="1" dirty="0" smtClean="0"/>
              <a:t>7</a:t>
            </a:r>
            <a:r>
              <a:rPr lang="ar-EG" b="1" dirty="0" smtClean="0"/>
              <a:t>بار </a:t>
            </a:r>
            <a:r>
              <a:rPr lang="fa-IR" b="1" dirty="0" smtClean="0"/>
              <a:t>بستری </a:t>
            </a:r>
            <a:r>
              <a:rPr lang="fa-IR" b="1" dirty="0"/>
              <a:t>در بخش اعصاب و روان </a:t>
            </a:r>
            <a:endParaRPr lang="en-US" dirty="0" smtClean="0"/>
          </a:p>
          <a:p>
            <a:pPr algn="r" rtl="1"/>
            <a:r>
              <a:rPr lang="en-ZW" b="1" dirty="0" smtClean="0"/>
              <a:t>ECT</a:t>
            </a:r>
            <a:r>
              <a:rPr lang="ar-EG" b="1" dirty="0" smtClean="0"/>
              <a:t>در </a:t>
            </a:r>
            <a:r>
              <a:rPr lang="fa-IR" b="1" dirty="0" smtClean="0"/>
              <a:t>آ</a:t>
            </a:r>
            <a:r>
              <a:rPr lang="ar-EG" b="1" dirty="0" smtClean="0"/>
              <a:t>خرين بستري در </a:t>
            </a:r>
            <a:r>
              <a:rPr lang="fa-IR" b="1" dirty="0" smtClean="0"/>
              <a:t>بیمارستان </a:t>
            </a:r>
            <a:r>
              <a:rPr lang="ar-EG" b="1" dirty="0" smtClean="0"/>
              <a:t>روزبه 9ماه قبل   </a:t>
            </a:r>
            <a:endParaRPr lang="en-US" b="1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b="1" dirty="0" smtClean="0"/>
              <a:t>Past </a:t>
            </a:r>
            <a:r>
              <a:rPr lang="en-US" b="1" dirty="0"/>
              <a:t>Medical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/>
              <a:t>مشکلات گوارشی </a:t>
            </a:r>
            <a:r>
              <a:rPr lang="fa-IR" b="1" dirty="0" smtClean="0"/>
              <a:t>(-)</a:t>
            </a:r>
            <a:endParaRPr lang="en-US" b="1" dirty="0" smtClean="0"/>
          </a:p>
          <a:p>
            <a:r>
              <a:rPr lang="fa-IR" b="1" dirty="0" smtClean="0"/>
              <a:t> پوستی (-)</a:t>
            </a:r>
            <a:endParaRPr lang="en-US" b="1" dirty="0" smtClean="0"/>
          </a:p>
          <a:p>
            <a:r>
              <a:rPr lang="fa-IR" b="1" dirty="0" smtClean="0"/>
              <a:t> </a:t>
            </a:r>
            <a:r>
              <a:rPr lang="fa-IR" b="1" dirty="0"/>
              <a:t>نورولوژیک </a:t>
            </a:r>
            <a:r>
              <a:rPr lang="fa-IR" b="1" dirty="0" smtClean="0"/>
              <a:t>(-)</a:t>
            </a:r>
            <a:endParaRPr lang="en-US" b="1" dirty="0" smtClean="0"/>
          </a:p>
          <a:p>
            <a:r>
              <a:rPr lang="en-US" b="1" dirty="0" smtClean="0"/>
              <a:t>HLP</a:t>
            </a:r>
            <a:r>
              <a:rPr lang="fa-IR" b="1" dirty="0" smtClean="0"/>
              <a:t> </a:t>
            </a:r>
            <a:r>
              <a:rPr lang="fa-IR" b="1" dirty="0"/>
              <a:t>(+)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Drug </a:t>
            </a:r>
            <a:r>
              <a:rPr lang="en-US" b="1" dirty="0" smtClean="0"/>
              <a:t>History: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err="1" smtClean="0"/>
              <a:t>Lorazepam</a:t>
            </a:r>
            <a:endParaRPr lang="en-ZW" dirty="0" smtClean="0"/>
          </a:p>
          <a:p>
            <a:r>
              <a:rPr lang="en-ZW" dirty="0" err="1" smtClean="0"/>
              <a:t>clonazepam</a:t>
            </a:r>
            <a:endParaRPr lang="en-ZW" dirty="0" smtClean="0"/>
          </a:p>
          <a:p>
            <a:r>
              <a:rPr lang="en-ZW" dirty="0" smtClean="0"/>
              <a:t>Haloperidol</a:t>
            </a:r>
          </a:p>
          <a:p>
            <a:r>
              <a:rPr lang="en-ZW" dirty="0" err="1" smtClean="0"/>
              <a:t>Largactil</a:t>
            </a:r>
            <a:r>
              <a:rPr lang="en-ZW" dirty="0" smtClean="0"/>
              <a:t>/chlorpromazine</a:t>
            </a:r>
          </a:p>
          <a:p>
            <a:r>
              <a:rPr lang="en-ZW" dirty="0" err="1" smtClean="0"/>
              <a:t>Biperiden</a:t>
            </a:r>
            <a:endParaRPr lang="en-ZW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Family History 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SA" dirty="0"/>
              <a:t> </a:t>
            </a:r>
            <a:endParaRPr lang="en-US" dirty="0"/>
          </a:p>
          <a:p>
            <a:pPr algn="r" rtl="1">
              <a:buNone/>
            </a:pPr>
            <a:r>
              <a:rPr lang="fa-IR" b="1" dirty="0"/>
              <a:t>پدر </a:t>
            </a:r>
            <a:r>
              <a:rPr lang="fa-IR" b="1" dirty="0" smtClean="0"/>
              <a:t>بیمار فوت </a:t>
            </a:r>
            <a:r>
              <a:rPr lang="ar-EG" b="1" dirty="0" smtClean="0"/>
              <a:t>نموده و </a:t>
            </a:r>
            <a:r>
              <a:rPr lang="fa-IR" b="1" dirty="0" smtClean="0"/>
              <a:t>مادر بیمار در </a:t>
            </a:r>
            <a:r>
              <a:rPr lang="fa-IR" b="1" dirty="0"/>
              <a:t>قید </a:t>
            </a:r>
            <a:r>
              <a:rPr lang="fa-IR" b="1" dirty="0" smtClean="0"/>
              <a:t>حیات</a:t>
            </a:r>
            <a:r>
              <a:rPr lang="ar-EG" b="1" dirty="0" smtClean="0"/>
              <a:t> </a:t>
            </a:r>
            <a:r>
              <a:rPr lang="fa-IR" b="1" dirty="0" smtClean="0"/>
              <a:t>هستند</a:t>
            </a:r>
            <a:r>
              <a:rPr lang="ar-EG" b="1" dirty="0" smtClean="0"/>
              <a:t>.</a:t>
            </a:r>
            <a:endParaRPr lang="en-US" dirty="0"/>
          </a:p>
          <a:p>
            <a:pPr algn="r" rtl="1">
              <a:buNone/>
            </a:pPr>
            <a:r>
              <a:rPr lang="fa-IR" b="1" dirty="0"/>
              <a:t>پدر و مادر ازدواج فامیلی </a:t>
            </a:r>
            <a:r>
              <a:rPr lang="ar-EG" b="1" dirty="0" smtClean="0"/>
              <a:t>ن</a:t>
            </a:r>
            <a:r>
              <a:rPr lang="fa-IR" b="1" dirty="0" smtClean="0"/>
              <a:t>داشته اند</a:t>
            </a:r>
            <a:r>
              <a:rPr lang="ar-EG" b="1" dirty="0" smtClean="0"/>
              <a:t>.</a:t>
            </a:r>
            <a:endParaRPr lang="en-US" dirty="0"/>
          </a:p>
          <a:p>
            <a:pPr algn="r" rtl="1">
              <a:buNone/>
            </a:pPr>
            <a:r>
              <a:rPr lang="ar-EG" b="1" dirty="0" smtClean="0"/>
              <a:t>1</a:t>
            </a:r>
            <a:r>
              <a:rPr lang="fa-IR" b="1" dirty="0" smtClean="0"/>
              <a:t>خواهر </a:t>
            </a:r>
            <a:r>
              <a:rPr lang="fa-IR" b="1" dirty="0"/>
              <a:t>و </a:t>
            </a:r>
            <a:r>
              <a:rPr lang="ar-EG" b="1" dirty="0" smtClean="0"/>
              <a:t>5</a:t>
            </a:r>
            <a:r>
              <a:rPr lang="fa-IR" b="1" dirty="0" smtClean="0"/>
              <a:t>برادر </a:t>
            </a:r>
            <a:r>
              <a:rPr lang="fa-IR" b="1" dirty="0"/>
              <a:t>و میزان </a:t>
            </a:r>
            <a:r>
              <a:rPr lang="fa-IR" b="1" dirty="0" smtClean="0"/>
              <a:t>تحصیلاتشان،</a:t>
            </a:r>
            <a:r>
              <a:rPr lang="ar-EG" b="1" dirty="0" smtClean="0"/>
              <a:t>ليسانس و فوق ليسانس است.</a:t>
            </a:r>
          </a:p>
          <a:p>
            <a:pPr algn="r" rtl="1">
              <a:buNone/>
            </a:pPr>
            <a:r>
              <a:rPr lang="fa-IR" b="1" dirty="0" smtClean="0"/>
              <a:t>بیمار </a:t>
            </a:r>
            <a:r>
              <a:rPr lang="fa-IR" b="1" dirty="0"/>
              <a:t>فرزند </a:t>
            </a:r>
            <a:r>
              <a:rPr lang="ar-EG" b="1" dirty="0" smtClean="0"/>
              <a:t>سو</a:t>
            </a:r>
            <a:r>
              <a:rPr lang="fa-IR" b="1" dirty="0" smtClean="0"/>
              <a:t>م </a:t>
            </a:r>
            <a:r>
              <a:rPr lang="fa-IR" b="1" dirty="0"/>
              <a:t>خانواده است و رابطه اش با سایر اعضای خانواده </a:t>
            </a:r>
            <a:r>
              <a:rPr lang="ar-EG" b="1" dirty="0" smtClean="0"/>
              <a:t>خوب</a:t>
            </a:r>
            <a:r>
              <a:rPr lang="fa-IR" b="1" dirty="0" smtClean="0"/>
              <a:t> </a:t>
            </a:r>
            <a:r>
              <a:rPr lang="fa-IR" b="1" dirty="0"/>
              <a:t>می </a:t>
            </a:r>
            <a:r>
              <a:rPr lang="fa-IR" b="1" dirty="0" smtClean="0"/>
              <a:t>باشد</a:t>
            </a:r>
            <a:r>
              <a:rPr lang="ar-EG" b="1" dirty="0" smtClean="0"/>
              <a:t>.</a:t>
            </a:r>
            <a:endParaRPr lang="en-US" dirty="0"/>
          </a:p>
          <a:p>
            <a:pPr algn="r" rtl="1">
              <a:buNone/>
            </a:pPr>
            <a:r>
              <a:rPr lang="fa-IR" b="1" dirty="0"/>
              <a:t>سابقه اختلال </a:t>
            </a:r>
            <a:r>
              <a:rPr lang="fa-IR" b="1" dirty="0" smtClean="0"/>
              <a:t>روانپزشکی</a:t>
            </a:r>
            <a:r>
              <a:rPr lang="ar-EG" b="1" dirty="0" smtClean="0"/>
              <a:t>(اسكيزوفرنى)در </a:t>
            </a:r>
            <a:r>
              <a:rPr lang="fa-IR" b="1" dirty="0" smtClean="0"/>
              <a:t>پدر و برادر بیمار</a:t>
            </a:r>
            <a:r>
              <a:rPr lang="ar-EG" b="1" dirty="0" smtClean="0"/>
              <a:t> </a:t>
            </a:r>
            <a:r>
              <a:rPr lang="fa-IR" b="1" dirty="0" smtClean="0"/>
              <a:t>وجود</a:t>
            </a:r>
            <a:r>
              <a:rPr lang="ar-EG" b="1" dirty="0" smtClean="0"/>
              <a:t> </a:t>
            </a:r>
            <a:r>
              <a:rPr lang="fa-IR" b="1" dirty="0" smtClean="0"/>
              <a:t>دارد</a:t>
            </a:r>
            <a:r>
              <a:rPr lang="ar-EG" b="1" dirty="0" smtClean="0"/>
              <a:t>.</a:t>
            </a:r>
            <a:endParaRPr lang="en-US" dirty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425</TotalTime>
  <Words>416</Words>
  <Application>Microsoft Office PowerPoint</Application>
  <PresentationFormat>On-screen Show (4:3)</PresentationFormat>
  <Paragraphs>160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Verve</vt:lpstr>
      <vt:lpstr>Slide 1</vt:lpstr>
      <vt:lpstr>                                                                                                                                                              :(Identification data (ID نام و نام خانوادگی: س.الف سن:38سال جنس:مرد وضعیت تأهل: متأهل  شغل:ازكار افتاده  میزان تحصیلات : راهنمايى مذهب :شيعه محل تولد،محل سکونت:شهريار منبع ارجاع: همسر  منبع مصاحبه: همسر  تعداد دفعات بستری: 8 </vt:lpstr>
      <vt:lpstr>Chief Complaint </vt:lpstr>
      <vt:lpstr>R.O.R. :</vt:lpstr>
      <vt:lpstr>Present Illness:</vt:lpstr>
      <vt:lpstr>Past Psychiatric History </vt:lpstr>
      <vt:lpstr>Past Medical History </vt:lpstr>
      <vt:lpstr>Drug History: </vt:lpstr>
      <vt:lpstr>Family History :</vt:lpstr>
      <vt:lpstr>Personal history:</vt:lpstr>
      <vt:lpstr>Slide 11</vt:lpstr>
      <vt:lpstr>Slide 12</vt:lpstr>
      <vt:lpstr>Slide 13</vt:lpstr>
      <vt:lpstr>Slide 14</vt:lpstr>
      <vt:lpstr>Slide 15</vt:lpstr>
      <vt:lpstr>Mental Status Exam:</vt:lpstr>
      <vt:lpstr>Slide 17</vt:lpstr>
      <vt:lpstr>Slide 18</vt:lpstr>
      <vt:lpstr>Slide 19</vt:lpstr>
      <vt:lpstr>Slide 20</vt:lpstr>
      <vt:lpstr>Cognition:</vt:lpstr>
      <vt:lpstr>Slide 22</vt:lpstr>
      <vt:lpstr>Formulation:</vt:lpstr>
      <vt:lpstr>Axis:</vt:lpstr>
      <vt:lpstr>Etiology:</vt:lpstr>
      <vt:lpstr>Prognosis:</vt:lpstr>
      <vt:lpstr>Plan: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behrooz</dc:creator>
  <cp:lastModifiedBy>behrooz</cp:lastModifiedBy>
  <cp:revision>62</cp:revision>
  <dcterms:created xsi:type="dcterms:W3CDTF">2014-04-28T14:25:46Z</dcterms:created>
  <dcterms:modified xsi:type="dcterms:W3CDTF">2014-05-02T07:40:06Z</dcterms:modified>
</cp:coreProperties>
</file>